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разработки учебно-методических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научных материалов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 учебного издания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(учебной книги):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справочно-поисковый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оглавление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справочно-пояснительный аппарат (предисловие, введение, заключение, комментарии и примечания, списки условных обозначений и сокращений);</a:t>
            </a: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дидактический аппарат (вопросы, примеры, упражнения, тесты);</a:t>
            </a:r>
          </a:p>
          <a:p>
            <a:pPr lvl="0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библиографический аппарат (библиографический список, библиографические ссылки).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учебного издания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изложение,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усвоения учебной информации,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мотивации к изучению курса. 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 издания определяют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 структуру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учебной книги: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Оглавление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Предисловие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Введение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Основной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  <a:p>
            <a:r>
              <a:rPr lang="en-US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теоретико-познавательные</a:t>
            </a:r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тексты</a:t>
            </a:r>
          </a:p>
          <a:p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инструментально-практические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Комментарий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Примечание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Списки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сокращений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Библиографические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списки</a:t>
            </a:r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предъявляемые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изданиям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Учебные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издания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должны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соответствовать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требованиям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определенным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ГОСТом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Поэтому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считаем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целесообразным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обозначить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имеющиеся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требования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что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поможет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сделать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работу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составлению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учебных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изданий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более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эффективной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	</a:t>
            </a:r>
            <a:r>
              <a:rPr lang="en-US" b="1" dirty="0" err="1" smtClean="0">
                <a:solidFill>
                  <a:schemeClr val="bg1"/>
                </a:solidFill>
              </a:rPr>
              <a:t>Титульные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элементы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издания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Под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титульными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элементами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издания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понимается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комплекс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элементов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аппарата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книги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предназначенных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для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ее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характеристики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идентификации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среди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других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книг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библиографической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обработки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статистического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учета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других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целей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возможного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использования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Титульные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элементы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воспроизводятся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на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титульном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листе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Состоит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он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из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лицевой</a:t>
            </a:r>
            <a:r>
              <a:rPr lang="en-US" dirty="0">
                <a:solidFill>
                  <a:schemeClr val="bg1"/>
                </a:solidFill>
              </a:rPr>
              <a:t> и </a:t>
            </a:r>
            <a:r>
              <a:rPr lang="en-US" dirty="0" err="1">
                <a:solidFill>
                  <a:schemeClr val="bg1"/>
                </a:solidFill>
              </a:rPr>
              <a:t>оборотной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сторон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листа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Титульные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размещаемые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лицевой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подзаголовочные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наименование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выпускается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приводят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установленной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зафиксированной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учредительных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коллективных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фамилии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авторов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приводят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авторов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фамилии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помещают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обороте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титульного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заглавие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подзаголовочные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учебного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гриф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помещены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абзацев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содержащих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ближе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Допускается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печать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следующей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ссылки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иллюстративного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материала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действует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таблицей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рисунком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фотографии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рисунки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диаграммы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графики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обозначаются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оформляются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соответствующим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образом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иметь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включает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условное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сокращенное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ссылок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.»);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порядковый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арабскими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цифрами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«Рис.1», «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3.13»);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Рис.13.1.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установки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скорости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детонации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пояснение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деталей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экспликация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контрольно-справочные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легенда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документальной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3.Схема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установки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определения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скорости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детонации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 –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электродетонатор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2 –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дополнительный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детонатор</a:t>
            </a:r>
            <a:r>
              <a:rPr lang="en-US" sz="3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3 – </a:t>
            </a:r>
            <a:r>
              <a:rPr lang="en-US" sz="3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датчики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расшифровку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условных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методических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содержит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конкретные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внеклассного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современным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технологиям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обобщению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лучшего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курсу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вопросам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учебно-воспитательной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подразумевает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предназначена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преподавателей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изложены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выполнению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какой-либо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курсовой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.);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котором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делается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методику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выполнения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какой-либо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процессов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т.п</a:t>
            </a: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труктур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методических рекомендаций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титульный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аннотация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авторах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пояснительная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записка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необходимости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ИЗДАНИЯ,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И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учебных изданий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регламентируются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ГОСТом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7.60 – 2003 «Издания. Основные виды. Термины и определения».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указания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68863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500" dirty="0" err="1">
                <a:solidFill>
                  <a:schemeClr val="bg1"/>
                </a:solidFill>
              </a:rPr>
              <a:t>Название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темы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обоснование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ее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актуальности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Учебные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цели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Вопросы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для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самоподготовки</a:t>
            </a:r>
            <a:r>
              <a:rPr lang="en-US" sz="2500" dirty="0">
                <a:solidFill>
                  <a:schemeClr val="bg1"/>
                </a:solidFill>
              </a:rPr>
              <a:t> к </a:t>
            </a:r>
            <a:r>
              <a:rPr lang="en-US" sz="2500" dirty="0" err="1">
                <a:solidFill>
                  <a:schemeClr val="bg1"/>
                </a:solidFill>
              </a:rPr>
              <a:t>освоению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данной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темы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Вид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занятия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практическое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семинарское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лабораторное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др</a:t>
            </a:r>
            <a:r>
              <a:rPr lang="en-US" sz="2500" dirty="0">
                <a:solidFill>
                  <a:schemeClr val="bg1"/>
                </a:solidFill>
              </a:rPr>
              <a:t>.);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Продолжительность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занятия</a:t>
            </a:r>
            <a:r>
              <a:rPr lang="en-US" sz="2500" dirty="0">
                <a:solidFill>
                  <a:schemeClr val="bg1"/>
                </a:solidFill>
              </a:rPr>
              <a:t> (в </a:t>
            </a:r>
            <a:r>
              <a:rPr lang="en-US" sz="2500" dirty="0" err="1">
                <a:solidFill>
                  <a:schemeClr val="bg1"/>
                </a:solidFill>
              </a:rPr>
              <a:t>академических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часах</a:t>
            </a:r>
            <a:r>
              <a:rPr lang="en-US" sz="2500" dirty="0">
                <a:solidFill>
                  <a:schemeClr val="bg1"/>
                </a:solidFill>
              </a:rPr>
              <a:t>);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Оснащение</a:t>
            </a:r>
            <a:r>
              <a:rPr lang="en-US" sz="2500" dirty="0">
                <a:solidFill>
                  <a:schemeClr val="bg1"/>
                </a:solidFill>
              </a:rPr>
              <a:t>: </a:t>
            </a:r>
            <a:r>
              <a:rPr lang="en-US" sz="2500" dirty="0" err="1">
                <a:solidFill>
                  <a:schemeClr val="bg1"/>
                </a:solidFill>
              </a:rPr>
              <a:t>таблицы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плакаты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муляжи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фантомы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лабораторные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данные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др</a:t>
            </a:r>
            <a:r>
              <a:rPr lang="en-US" sz="2500" dirty="0">
                <a:solidFill>
                  <a:schemeClr val="bg1"/>
                </a:solidFill>
              </a:rPr>
              <a:t>.;</a:t>
            </a:r>
            <a:endParaRPr lang="ru-RU" sz="2500" dirty="0">
              <a:solidFill>
                <a:schemeClr val="bg1"/>
              </a:solidFill>
            </a:endParaRPr>
          </a:p>
          <a:p>
            <a:pPr lvl="0"/>
            <a:r>
              <a:rPr lang="en-US" sz="2500" dirty="0" err="1">
                <a:solidFill>
                  <a:schemeClr val="bg1"/>
                </a:solidFill>
              </a:rPr>
              <a:t>Содержание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занятия</a:t>
            </a:r>
            <a:r>
              <a:rPr lang="en-US" sz="2500" dirty="0">
                <a:solidFill>
                  <a:schemeClr val="bg1"/>
                </a:solidFill>
              </a:rPr>
              <a:t>: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контроль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исходного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уровня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знаний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умений</a:t>
            </a:r>
            <a:r>
              <a:rPr lang="en-US" sz="2500" dirty="0">
                <a:solidFill>
                  <a:schemeClr val="bg1"/>
                </a:solidFill>
              </a:rPr>
              <a:t> в </a:t>
            </a:r>
            <a:r>
              <a:rPr lang="en-US" sz="2500" dirty="0" err="1">
                <a:solidFill>
                  <a:schemeClr val="bg1"/>
                </a:solidFill>
              </a:rPr>
              <a:t>виде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заданий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тестов</a:t>
            </a:r>
            <a:r>
              <a:rPr lang="en-US" sz="2500" dirty="0">
                <a:solidFill>
                  <a:schemeClr val="bg1"/>
                </a:solidFill>
              </a:rPr>
              <a:t>) </a:t>
            </a:r>
            <a:r>
              <a:rPr lang="en-US" sz="2500" dirty="0" err="1">
                <a:solidFill>
                  <a:schemeClr val="bg1"/>
                </a:solidFill>
              </a:rPr>
              <a:t>разного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уровня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типовых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задач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разбор</a:t>
            </a:r>
            <a:r>
              <a:rPr lang="en-US" sz="2500" dirty="0">
                <a:solidFill>
                  <a:schemeClr val="bg1"/>
                </a:solidFill>
              </a:rPr>
              <a:t> с </a:t>
            </a:r>
            <a:r>
              <a:rPr lang="en-US" sz="2500" dirty="0" err="1">
                <a:solidFill>
                  <a:schemeClr val="bg1"/>
                </a:solidFill>
              </a:rPr>
              <a:t>педагогом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основных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наиболее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сложных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вопросов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необходимых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для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освоения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темы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занятия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разбор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ключевых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вопросов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изучаемого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материала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демонстрация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преподавателем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методики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практических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приемов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данной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теме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самостоятельная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работа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слушателей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под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контролем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преподавателя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решение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задач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лабораторная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работа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т.п</a:t>
            </a:r>
            <a:r>
              <a:rPr lang="en-US" sz="2500" dirty="0">
                <a:solidFill>
                  <a:schemeClr val="bg1"/>
                </a:solidFill>
              </a:rPr>
              <a:t>.);</a:t>
            </a:r>
            <a:endParaRPr lang="ru-RU" sz="2500" dirty="0">
              <a:solidFill>
                <a:schemeClr val="bg1"/>
              </a:solidFill>
            </a:endParaRPr>
          </a:p>
          <a:p>
            <a:pPr lvl="1"/>
            <a:r>
              <a:rPr lang="en-US" sz="2500" dirty="0" err="1">
                <a:solidFill>
                  <a:schemeClr val="bg1"/>
                </a:solidFill>
              </a:rPr>
              <a:t>контроль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освоения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темы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занятия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тестовый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контроль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решение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ситуационных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задач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др</a:t>
            </a:r>
            <a:r>
              <a:rPr lang="en-US" sz="2500" dirty="0">
                <a:solidFill>
                  <a:schemeClr val="bg1"/>
                </a:solidFill>
              </a:rPr>
              <a:t>.).</a:t>
            </a:r>
            <a:endParaRPr lang="ru-RU" sz="2500" dirty="0">
              <a:solidFill>
                <a:schemeClr val="bg1"/>
              </a:solidFill>
            </a:endParaRPr>
          </a:p>
          <a:p>
            <a:r>
              <a:rPr lang="en-US" sz="2500" i="1" dirty="0">
                <a:solidFill>
                  <a:schemeClr val="bg1"/>
                </a:solidFill>
              </a:rPr>
              <a:t>8. </a:t>
            </a:r>
            <a:r>
              <a:rPr lang="en-US" sz="2500" dirty="0" err="1">
                <a:solidFill>
                  <a:schemeClr val="bg1"/>
                </a:solidFill>
              </a:rPr>
              <a:t>Место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проведения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самоподготовки</a:t>
            </a:r>
            <a:r>
              <a:rPr lang="en-US" sz="2500" dirty="0">
                <a:solidFill>
                  <a:schemeClr val="bg1"/>
                </a:solidFill>
              </a:rPr>
              <a:t>;</a:t>
            </a:r>
            <a:endParaRPr lang="ru-RU" sz="2500" dirty="0">
              <a:solidFill>
                <a:schemeClr val="bg1"/>
              </a:solidFill>
            </a:endParaRPr>
          </a:p>
          <a:p>
            <a:r>
              <a:rPr lang="en-US" sz="2500" i="1" dirty="0">
                <a:solidFill>
                  <a:schemeClr val="bg1"/>
                </a:solidFill>
              </a:rPr>
              <a:t>9. </a:t>
            </a:r>
            <a:r>
              <a:rPr lang="en-US" sz="2500" dirty="0" err="1">
                <a:solidFill>
                  <a:schemeClr val="bg1"/>
                </a:solidFill>
              </a:rPr>
              <a:t>Учебно-исследовательская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работа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по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данной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теме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написание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рефератов</a:t>
            </a:r>
            <a:r>
              <a:rPr lang="en-US" sz="2500" dirty="0">
                <a:solidFill>
                  <a:schemeClr val="bg1"/>
                </a:solidFill>
              </a:rPr>
              <a:t>, </a:t>
            </a:r>
            <a:r>
              <a:rPr lang="en-US" sz="2500" dirty="0" err="1">
                <a:solidFill>
                  <a:schemeClr val="bg1"/>
                </a:solidFill>
              </a:rPr>
              <a:t>составление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проектов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др</a:t>
            </a:r>
            <a:r>
              <a:rPr lang="en-US" sz="2500" dirty="0">
                <a:solidFill>
                  <a:schemeClr val="bg1"/>
                </a:solidFill>
              </a:rPr>
              <a:t>.);</a:t>
            </a:r>
            <a:endParaRPr lang="ru-RU" sz="2500" dirty="0">
              <a:solidFill>
                <a:schemeClr val="bg1"/>
              </a:solidFill>
            </a:endParaRPr>
          </a:p>
          <a:p>
            <a:r>
              <a:rPr lang="en-US" sz="2500" i="1" dirty="0">
                <a:solidFill>
                  <a:schemeClr val="bg1"/>
                </a:solidFill>
              </a:rPr>
              <a:t>10.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en-US" sz="2500" dirty="0" err="1">
                <a:solidFill>
                  <a:schemeClr val="bg1"/>
                </a:solidFill>
              </a:rPr>
              <a:t>Литература</a:t>
            </a:r>
            <a:r>
              <a:rPr lang="en-US" sz="2500" dirty="0">
                <a:solidFill>
                  <a:schemeClr val="bg1"/>
                </a:solidFill>
              </a:rPr>
              <a:t> (</a:t>
            </a:r>
            <a:r>
              <a:rPr lang="en-US" sz="2500" dirty="0" err="1">
                <a:solidFill>
                  <a:schemeClr val="bg1"/>
                </a:solidFill>
              </a:rPr>
              <a:t>основная</a:t>
            </a:r>
            <a:r>
              <a:rPr lang="en-US" sz="2500" dirty="0">
                <a:solidFill>
                  <a:schemeClr val="bg1"/>
                </a:solidFill>
              </a:rPr>
              <a:t> и </a:t>
            </a:r>
            <a:r>
              <a:rPr lang="en-US" sz="2500" dirty="0" err="1">
                <a:solidFill>
                  <a:schemeClr val="bg1"/>
                </a:solidFill>
              </a:rPr>
              <a:t>дополнительная</a:t>
            </a:r>
            <a:r>
              <a:rPr lang="en-US" sz="2500" dirty="0">
                <a:solidFill>
                  <a:schemeClr val="bg1"/>
                </a:solidFill>
              </a:rPr>
              <a:t>).</a:t>
            </a:r>
            <a:endParaRPr lang="ru-RU" sz="25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Методическая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титульный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методических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рекомендаций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аннотация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литературы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научных изданий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Научное издание –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издание, содержащее результаты теоретических и (или) экспериментальных исследований, а также научно подготовленные к публикации памятники культуры и исторические документы.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Научно-популярное издание –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содержащее сведения о теоретических и (или) экспериментальных исследованиях в области науки, культуры и техники, изложенные в форме, доступной читателю-неспециалисту.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произведение, обстоятельно освещающее какую-либо тему, идею, вопрос, содержащее элементы их анализа и предназначенное для периодического, продолжающегося издания или непериодического сборника как составная часть его основного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Виды статей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Статьи, посвященные экспериментальным исследованиям и описанию опыта.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них рассматриваются методы и результаты исследований, и дается их объяснение.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Обзорные статьи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тем или иным процессам, компонентам, литературе и т. д. Эти статьи часто выполняют функцию справочных материалов для исследователей.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Рекомендуемая структура статьи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Аннотация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</a:t>
            </a:r>
          </a:p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статьи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Научность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(касается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 и разработки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чего-то нового, использования научных методов познания, поэтому часто определяется по ключевым ссылкам в тексте, реализуемым методам исследования и выводами). 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Новизна и оригинальность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(предлагается новая идея, технология, способ, прием или оригинальный вариант расширения, апробации, доказательства эффективности чей-то авторской идеи, метода, технологии, поэтому часто определяется сравнением с имеющимися разработками). 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Практичность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(связана с переносом в практическую деятельность других профессионалов, поэтому часто определяется  по наличию в статье путей передачи опыта). 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Методичность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(связана с оптимизацией структуры новшества, последовательности и условий его реализации; чаще всего определяется количеством и полезностью рекомендаций в статье). 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Убедительность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(определяется достоверностью цитат, аргументированностью выводов, наличием статистических результатов и логичностью их интерпретаций).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 ИЗДАНИЯ,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ТИПЫ И ВИДЫ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Учебное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содержащее систематизированные сведения научного и прикладного характера, изложенные в форме, удобной для изучения и преподавания, рассчитанное на обучающихся разного возраста и ступени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учебных изданий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4968552" cy="5688632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издания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наглядное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пособие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тетрадь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самоучитель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хрестоматия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задачник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/>
              <a:t> </a:t>
            </a:r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60032" y="764704"/>
            <a:ext cx="4032448" cy="5841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учебных изданий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3096344"/>
          </a:xfrm>
        </p:spPr>
        <p:txBody>
          <a:bodyPr>
            <a:noAutofit/>
          </a:bodyPr>
          <a:lstStyle/>
          <a:p>
            <a:pPr lvl="0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энциклопедия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справочник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альбом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атлас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860032" y="764704"/>
            <a:ext cx="4032448" cy="5841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учебное издание, содержащее систематическое изложение учебной дисциплины (ее раздела, части), соответствующее учебной программе, и официально утвержденное в качестве данного вида издания. Учебник – это основная учебная книга по конкретной дисциплине. В нем излагается система базовых знаний, обязательных для усвоения обучающимися.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Учебное пособие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учебное издание, дополняющее или частично (полностью) заменяющее учебник, официально утвержденное в качестве данного вида издания.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Учебно-методическое пособие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содержит материалы по методике преподавания учебной дисциплины (ее раздела, части) или по методике воспитания и предназначено, в первую очередь, для педагогов. Основную часть учебно-методических пособий составляют упражнения по соответствующей учебной дисциплине, которые могут сопровождаться примерами и вопросами.</a:t>
            </a: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Практикум, рабочая тетрадь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сборник практических заданий и упражнений, способствующих усвоению, закреплению, проверке усвоения учебного материала, предназначен для обучающихся.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1213</Words>
  <Application>Microsoft Office PowerPoint</Application>
  <PresentationFormat>Экран (4:3)</PresentationFormat>
  <Paragraphs>141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>Calibri</vt:lpstr>
      <vt:lpstr>Тема Office</vt:lpstr>
      <vt:lpstr>Технология разработки учебно-методических  и научных материалов</vt:lpstr>
      <vt:lpstr>УЧЕБНЫЕ ИЗДАНИЯ,  ИХ ТИПЫ И ВИДЫ</vt:lpstr>
      <vt:lpstr>УЧЕБНЫЕ ИЗДАНИЯ,  ИХ ТИПЫ И ВИДЫ</vt:lpstr>
      <vt:lpstr>Виды учебных изданий</vt:lpstr>
      <vt:lpstr>Виды учебных изданий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Аппарат учебного издания  (учебной книги): </vt:lpstr>
      <vt:lpstr>Функции учебного издания</vt:lpstr>
      <vt:lpstr>Структура учебной книги: </vt:lpstr>
      <vt:lpstr>Технические требования, предъявляемые к учебным изданиям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методических изданий </vt:lpstr>
      <vt:lpstr>Структура  методических рекомендаций</vt:lpstr>
      <vt:lpstr>Методические указания</vt:lpstr>
      <vt:lpstr>Методическая разработка</vt:lpstr>
      <vt:lpstr>Виды научных изданий</vt:lpstr>
      <vt:lpstr>Презентация PowerPoint</vt:lpstr>
      <vt:lpstr>Виды статей </vt:lpstr>
      <vt:lpstr>Рекомендуемая структура статьи </vt:lpstr>
      <vt:lpstr>Критерии оценки статьи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разработки учебно-методических  и научных материалов</dc:title>
  <dc:creator>MASHA</dc:creator>
  <cp:lastModifiedBy>mnt</cp:lastModifiedBy>
  <cp:revision>6</cp:revision>
  <dcterms:created xsi:type="dcterms:W3CDTF">2014-03-31T14:56:08Z</dcterms:created>
  <dcterms:modified xsi:type="dcterms:W3CDTF">2014-10-16T02:47:46Z</dcterms:modified>
</cp:coreProperties>
</file>