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1983" autoAdjust="0"/>
  </p:normalViewPr>
  <p:slideViewPr>
    <p:cSldViewPr>
      <p:cViewPr>
        <p:scale>
          <a:sx n="79" d="100"/>
          <a:sy n="79" d="100"/>
        </p:scale>
        <p:origin x="-8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8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2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6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3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1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8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7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5649-0C93-4F73-88F8-1D2A2B7F76B8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96100-C333-498E-AABF-E2DC0D03B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07504" y="180975"/>
            <a:ext cx="894442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Постоянно действующий семинар </a:t>
            </a:r>
            <a:r>
              <a:rPr lang="ru-RU" alt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ДО: от новых целей к </a:t>
            </a:r>
            <a:r>
              <a:rPr lang="ru-RU" altLang="ru-RU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новым результатам</a:t>
            </a:r>
            <a:r>
              <a:rPr lang="ru-RU" altLang="ru-RU" sz="1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7938" y="646113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81642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программы дошкольного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0225" y="415131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Содержание ООП ДО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37676"/>
              </p:ext>
            </p:extLst>
          </p:nvPr>
        </p:nvGraphicFramePr>
        <p:xfrm>
          <a:off x="210344" y="1028267"/>
          <a:ext cx="8723312" cy="5602406"/>
        </p:xfrm>
        <a:graphic>
          <a:graphicData uri="http://schemas.openxmlformats.org/drawingml/2006/table">
            <a:tbl>
              <a:tblPr firstRow="1" firstCol="1" bandRow="1"/>
              <a:tblGrid>
                <a:gridCol w="531965"/>
                <a:gridCol w="1844299"/>
                <a:gridCol w="6347048"/>
              </a:tblGrid>
              <a:tr h="195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Разделы ООП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Подраздел «Особенности организации развивающей предметно - пространственной среды»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Структура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предметно-пространственной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среды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детского сада на основе требований ФГОС дошкольного образования и рекомендаций Примерной программы.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5.3.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вариативной части организационного раздела образовательной программы ДОО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1.Участие детского сада в инновационной и экспериментальной деятельности.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2.Описание специфики следующих разделов работы: моделей взаимодействия специалистов и деятельности структурных подразделений; модели преемственности ДОО и школы, модели взаимодействия с социумом.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Описание дополнительного образования: перечень направлений, график и формы  организации дополнительных услуг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Дополнительный раздел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дополнительного раздела согласно ч.2.13 гл.2  ФГОС ДО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краткой презентации Программы должны быть указаны: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используемые Примерные программы;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3)характеристика взаимодействия педагогического коллектива с семьями детей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0225" y="512676"/>
            <a:ext cx="8229600" cy="540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70C0"/>
                </a:solidFill>
              </a:rPr>
              <a:t>Приложения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1560" y="908720"/>
            <a:ext cx="8229600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Приложение 1. Содержательный раздел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Содержание психолого-педагогической работы по освоению детьми образовательных областей (вариант1)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2" y="1795462"/>
            <a:ext cx="8718550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0225" y="512676"/>
            <a:ext cx="8229600" cy="540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70C0"/>
                </a:solidFill>
              </a:rPr>
              <a:t>Приложение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2699" y="1052736"/>
            <a:ext cx="748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Формы работы с детьми по образовательной области «Социально-коммуникативное развитие</a:t>
            </a:r>
            <a:r>
              <a:rPr lang="ru-RU" b="1" dirty="0" smtClean="0"/>
              <a:t>» (вариант 2)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699067"/>
            <a:ext cx="823595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9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0225" y="512676"/>
            <a:ext cx="8229600" cy="540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70C0"/>
                </a:solidFill>
              </a:rPr>
              <a:t>Приложение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9849" y="1052736"/>
            <a:ext cx="748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Приложение 2.  Формы взаимодействия с семьями воспитанников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7" y="1452563"/>
            <a:ext cx="82359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9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5" y="518994"/>
            <a:ext cx="8424863" cy="84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268761"/>
            <a:ext cx="8902700" cy="544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3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2938"/>
            <a:ext cx="8229600" cy="112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772816"/>
            <a:ext cx="8523287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560110"/>
            <a:ext cx="8229600" cy="121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70C0"/>
                </a:solidFill>
              </a:rPr>
              <a:t>Приложение</a:t>
            </a:r>
          </a:p>
          <a:p>
            <a:endParaRPr lang="ru-RU" sz="28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85653" y="1318445"/>
            <a:ext cx="5671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Программно-методическое обеспечение образовательного процесса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46398" y="991798"/>
            <a:ext cx="8229600" cy="420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Приложение 3. Организационный раздел</a:t>
            </a:r>
          </a:p>
          <a:p>
            <a:endParaRPr lang="ru-RU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0" y="1636065"/>
            <a:ext cx="82296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0" y="3573017"/>
            <a:ext cx="8235950" cy="306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942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502955"/>
            <a:ext cx="8229600" cy="543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70C0"/>
                </a:solidFill>
              </a:rPr>
              <a:t>Приложение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7200" y="90872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Приложение 3. Организационный раздел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Примерный режим дня подготовительной к школе группы (6-7 лет)</a:t>
            </a:r>
            <a:endParaRPr lang="ru-RU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Холодный период года</a:t>
            </a:r>
          </a:p>
          <a:p>
            <a:endParaRPr lang="ru-RU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9902"/>
            <a:ext cx="8640960" cy="488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9425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502955"/>
            <a:ext cx="8229600" cy="543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70C0"/>
                </a:solidFill>
              </a:rPr>
              <a:t>Приложение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7200" y="90872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Приложение 3. Организационный раздел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Примерный режим дня подготовительной к школе группы (6-7 лет)</a:t>
            </a:r>
            <a:endParaRPr lang="ru-RU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Тёплый период года</a:t>
            </a:r>
          </a:p>
          <a:p>
            <a:endParaRPr lang="ru-RU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7202"/>
            <a:ext cx="8496944" cy="496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2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18" y="332657"/>
            <a:ext cx="82296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3"/>
            <a:ext cx="82296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59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0" y="180975"/>
            <a:ext cx="905192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Постоянно действующий семинар  «ФГОС ДО: от новых целей к новым результатам»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7938" y="646113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47667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Содержание ООП ДО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1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846035"/>
              </p:ext>
            </p:extLst>
          </p:nvPr>
        </p:nvGraphicFramePr>
        <p:xfrm>
          <a:off x="273529" y="1196752"/>
          <a:ext cx="8723312" cy="5332154"/>
        </p:xfrm>
        <a:graphic>
          <a:graphicData uri="http://schemas.openxmlformats.org/drawingml/2006/table">
            <a:tbl>
              <a:tblPr firstRow="1" firstCol="1" bandRow="1"/>
              <a:tblGrid>
                <a:gridCol w="531965"/>
                <a:gridCol w="2059897"/>
                <a:gridCol w="6131450"/>
              </a:tblGrid>
              <a:tr h="450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Разделы ООП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I.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Титульный лист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Наличие и оформление титульного листа ООП: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аименование ОО.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рок реализации.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ООП рекомендована к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утверждению.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когда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утверждена.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разработки.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II.</a:t>
                      </a:r>
                      <a:endParaRPr lang="ru-RU" sz="13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Паспорт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Наличие и оформление паспорта ООП (оглавление с указанием страниц разделов, приложений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III.</a:t>
                      </a:r>
                      <a:endParaRPr lang="ru-RU" sz="13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Целевой  раздел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Целевой раздел включает в себя пояснительную записку и планируемые результаты освоения программы в соответствии с п. 2.11.1. ФГОС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Пояснительная записка: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цели и задачи реализации Программы;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Определение понятия ООП  и ее цели формулируются  в соответствии с п.2.1. ФГОС ДО.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05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Определение целей и задач реализации Программы.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качестве цели выступают обобщенные ожидаемые результаты реализации основной образовательной программы. Определение целей и задач реализации Программы требует четкого понимания специфики образовательной деятельности детского сада.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Цели и задачи реализации основной образовательной программы дошкольного образования формулируются ДОО на основе анализа: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-Федерального  государственного  образовательного  стандарта  дошкольного образования (п.1.6.)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7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7" y="332657"/>
            <a:ext cx="82296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3"/>
            <a:ext cx="82296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59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1" y="819943"/>
            <a:ext cx="82851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8" y="2185988"/>
            <a:ext cx="8873176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2181"/>
            <a:ext cx="8229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0" y="1222375"/>
            <a:ext cx="896633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7" y="951468"/>
            <a:ext cx="85105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42938"/>
            <a:ext cx="79867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62100"/>
            <a:ext cx="8728397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7938" y="646113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7667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Содержание ООП ДО</a:t>
            </a:r>
            <a:endParaRPr lang="ru-RU" sz="3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26608"/>
              </p:ext>
            </p:extLst>
          </p:nvPr>
        </p:nvGraphicFramePr>
        <p:xfrm>
          <a:off x="188913" y="1196752"/>
          <a:ext cx="8863012" cy="5474568"/>
        </p:xfrm>
        <a:graphic>
          <a:graphicData uri="http://schemas.openxmlformats.org/drawingml/2006/table">
            <a:tbl>
              <a:tblPr firstRow="1" firstCol="1" bandRow="1"/>
              <a:tblGrid>
                <a:gridCol w="540484"/>
                <a:gridCol w="1791122"/>
                <a:gridCol w="653140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Разделы ООП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492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-примерной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основной	общеобразовательной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 дошкольного  образования (на основе реестра) и парциальных образовательных программ, выбранных ДОО;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-характеристики возрастных и индивидуальных особенностей детей;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-образовательных запросов родителей, социума (с учетом направлений развития московского образования).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Указан перечень нормативно-правовых  документов.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1.Федеральный  закон  «Об образовании в Российской Федерации» от 29.12.2012 № 273-ФЗ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2.«Санитарно-эпидемиологические требования к устройству, содержанию и организации режима работы дошкольных организациях». Санитарно-эпидемиологические правила и нормативы СанПиН 2.4.1.3049-13, утвержденные постановлением Главного государственного санитарного врача Российской Федерации от 15 мая 2013 года № 26, (далее – СанПиН).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3.Приказ Министерства образования и науки Российской Федерации от 17.10.2013 №1155 "Об утверждении федерального государственного образовательного стандарта дошкольного образования" (Зарегистрировано в Минюсте России 14.11.2013 N 30384).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4.Приказ Министерства образования и науки Российской Федерации от 13.08.2013г. №1014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5.Устав  ОО.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6.Лицензия на образовательную деятельность.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1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Указаны   название примерной основной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общеобразовательной  программы (программ)   и  парциальных образовательных программ, выбранных ДОО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описанием целей и задач).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1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7938" y="646113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7667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Содержание ООП ДО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90062"/>
              </p:ext>
            </p:extLst>
          </p:nvPr>
        </p:nvGraphicFramePr>
        <p:xfrm>
          <a:off x="188913" y="1114996"/>
          <a:ext cx="8863012" cy="5547360"/>
        </p:xfrm>
        <a:graphic>
          <a:graphicData uri="http://schemas.openxmlformats.org/drawingml/2006/table">
            <a:tbl>
              <a:tblPr firstRow="1" firstCol="1" bandRow="1"/>
              <a:tblGrid>
                <a:gridCol w="540484"/>
                <a:gridCol w="2092885"/>
                <a:gridCol w="6229643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Разделы ООП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201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принципы и подходы к формированию Программы;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Формулировка принципов и подходов к формированию ООП должна соответствовать с п.1.4. ФГОС ДО.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Принципы  и  подходы  к  формированию  программы  определяются  на основе Примерной программы. Они могут быть дополнены в соответствии с принципами выбранных парциальных программ. При этом важно соблюдать требование непротиворечивости выбираемых программ и принципов, на которых они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базируются.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65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характеристики особенностей развития детей раннего и дошкольного возраста,  значимые для разработки и реализации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данной части должно найти отражение своеобразие возрастных   и   индивидуальных   особенностей   воспитанников   конкретного детского сада.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Важно знать, что указывать следует только те особенности воспитанников, которые имеют непосредственное отношение к содержанию и организации образовательного процесса в данной дошкольной организации.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характеристике индивидуальных и возрастных особенностей воспитанников могут быть представлены типичные для данного учреждения особенности   адаптации   детей   раннего   возраста,   распределение   детей   по группам   здоровья,   особенности   развития   детей,   характеристика   детей   с особыми   потребностями,   воспитывающихся   в   детском   саду.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Описание возрастных и индивидуальных особенностей воспитанников должно носить аналитический характер, отражать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основные достижения детей и основные проблемы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которые возникают в их развитии, быть кратким.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 освоения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Планируемые результаты освоения Программы представлены в ФГОС как целевые ориентиры  и в тексте примерной программы – по критериям, по которым осуществляется педагогическая диагностика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1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7938" y="646113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1377" y="435001"/>
            <a:ext cx="8229600" cy="83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/>
          </a:p>
          <a:p>
            <a:r>
              <a:rPr lang="ru-RU" sz="3600" b="1" dirty="0" smtClean="0">
                <a:solidFill>
                  <a:srgbClr val="0070C0"/>
                </a:solidFill>
              </a:rPr>
              <a:t>Содержание ООП ДО</a:t>
            </a:r>
          </a:p>
          <a:p>
            <a:endParaRPr lang="ru-RU" sz="3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15015"/>
              </p:ext>
            </p:extLst>
          </p:nvPr>
        </p:nvGraphicFramePr>
        <p:xfrm>
          <a:off x="132556" y="1052736"/>
          <a:ext cx="8863012" cy="5709496"/>
        </p:xfrm>
        <a:graphic>
          <a:graphicData uri="http://schemas.openxmlformats.org/drawingml/2006/table">
            <a:tbl>
              <a:tblPr firstRow="1" firstCol="1" bandRow="1"/>
              <a:tblGrid>
                <a:gridCol w="540484"/>
                <a:gridCol w="1717961"/>
                <a:gridCol w="6604567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Разделы ООП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 часть ООП ДО составляется на основе соответствующего раздела  примерной программы (обязательная часть) и дополняется и конкретизируется описанием планируемых результатов в части, формируемой участниками образовательных отношений (это результаты работы по приоритетным направлениям, результаты, учитывающие особенности развития детей с ОВЗ и детей - инвалидов и др.).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Одновременно осуществляется подбор и уточнение инструментария для проведения педагогической диагностики, отрабатываются формы обработки и хранения полученной информации.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IV.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Содержательный раздел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Содержательный раздел представляет общее содержание Программы, обеспечивающее полноценное развитие личности детей (п. 2.11.2. ФГОС ДО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Оформление раздела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Содержательный раздел может быть оформлен в ООП дошкольной образовательной организации в виде ссылки на соответствующую примерную программу и  рекомендуемую методическую литературу (п. 2.12. ФГОС дошкольного образования).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Это позволяет отобрать содержание парциальных программ, методик, форм организации образовательной работы.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образовательной деятельности в пяти образовательных областях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1.Содержание образовательной работы представлено в пяти образовательных областях в виде ссылки на ПООП или описания  образовательной деятельности разных видов и культурных практик.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Способы и направления поддержки детской инициативы (описание технологий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Особенности взаимодействия педагогического коллектива с семьями воспитанников (описание форм взаимодействия с семьями воспитанников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1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7938" y="646113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733" y="548681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Содержание ООП ДО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07817"/>
              </p:ext>
            </p:extLst>
          </p:nvPr>
        </p:nvGraphicFramePr>
        <p:xfrm>
          <a:off x="111204" y="1112913"/>
          <a:ext cx="8921591" cy="5671836"/>
        </p:xfrm>
        <a:graphic>
          <a:graphicData uri="http://schemas.openxmlformats.org/drawingml/2006/table">
            <a:tbl>
              <a:tblPr firstRow="1" firstCol="1" bandRow="1"/>
              <a:tblGrid>
                <a:gridCol w="544056"/>
                <a:gridCol w="1616184"/>
                <a:gridCol w="6761351"/>
              </a:tblGrid>
              <a:tr h="431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3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Разделы ООП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коррекционной работы и/или инклюзивного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Данный раздел должен показать специфику использования специальных образовательных программ и методов, специальных методических пособий и дидактических материалов, проведение групповых и индивидуальных коррекционных занятий и осуществления квалифицированной коррекции нарушений их развития.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вариативной части содержательного раздела образовательной программы ДОО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ФГОС: 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-специфику национальных, социокультурных и иных условий, в которых осуществляется образовательная деятельность;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-сложившиеся традиции Организации или Группы.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 может углублять и расширять  содержание по разным областям, конкретизировать некоторые вопросы. Она может быть разработана также и для определенных групп дошкольников, имеющих особые потребности, проблемы здоровья и др.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 может включать программы  развития творческих способностей по музыке, лепке, изобразительному творчеству.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Могут быть программы, выстроенные на основе определенной технологии:  программы проектов дошкольников, программы сотрудничества с родителями и др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4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0225" y="415131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Содержание ООП ДО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30000"/>
              </p:ext>
            </p:extLst>
          </p:nvPr>
        </p:nvGraphicFramePr>
        <p:xfrm>
          <a:off x="39974" y="1052736"/>
          <a:ext cx="8996522" cy="5610267"/>
        </p:xfrm>
        <a:graphic>
          <a:graphicData uri="http://schemas.openxmlformats.org/drawingml/2006/table">
            <a:tbl>
              <a:tblPr firstRow="1" firstCol="1" bandRow="1"/>
              <a:tblGrid>
                <a:gridCol w="531965"/>
                <a:gridCol w="1844299"/>
                <a:gridCol w="6620258"/>
              </a:tblGrid>
              <a:tr h="223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Разделы ООП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Оформление: представлено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по дополнительному образованию (если имеется)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Дополнительные образовательные услуги реализуются в рамках образовательной программы детского сада, и  их содержание   представлено  в  парциальных программах.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Дополнительное образование может быть представлено дополнительными  общеразвивающими программами  в соответствии с  Приказом  Министерства образования и науки Российской Федерации от 29 августа 2013 г. N 1008 г. «Об утверждении Порядка организации и осуществления образовательной деятельности по дополнительным общеобразовательным программам». Такие программы могут быть различной направленности: технической, естественнонаучной, физкультурно-спортивной, художественной, туристско-краеведческой, социально - педагогической.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Оформление: представлено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и дополнительных общеразвивающих программ, методик, форм организации образовательной работы.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Организационный раздел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ФГОС ДО, п.2.11.3. Организационный раздел должен содержать 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 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Данный раздел программы в большей степени отражает специфику организации образовательной  деятельности  в  конкретной  дошкольной  организации.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4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0225" y="415131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Содержание ООП ДО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32924"/>
              </p:ext>
            </p:extLst>
          </p:nvPr>
        </p:nvGraphicFramePr>
        <p:xfrm>
          <a:off x="49398" y="980728"/>
          <a:ext cx="8933655" cy="5684136"/>
        </p:xfrm>
        <a:graphic>
          <a:graphicData uri="http://schemas.openxmlformats.org/drawingml/2006/table">
            <a:tbl>
              <a:tblPr firstRow="1" firstCol="1" bandRow="1"/>
              <a:tblGrid>
                <a:gridCol w="544792"/>
                <a:gridCol w="1745562"/>
                <a:gridCol w="6643301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Разделы ООП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Оформление организационного раздела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случае если обязательная часть Программы соответствует примерной программе, она оформляется в виде ссылки на соответствующую примерную программу. Обязательная часть должна быть представлена развернуто в соответствии с пунктом 2.11 Стандарта, в случае если она не соответствует одной из примерных программ.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календарного плана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Календарный план: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-должен соответствовать СанПиН 2.4.2.2821-10,  в том числе нормам, утверждающим предельно допустимую учебную нагрузку в соответствии со стандартами разных уровней образования;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-содержать  пять образовательных областей в соответствии с требованиями ФГОС дошкольного образования;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-отражать установленное ФГОС соответствующего уровня образования соотношение обязательной части и части, формируемой участниками образовательных отношений,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-включать описание распорядка дня с указанием примерного ежедневного времени необходимого на реализацию программы с учетом возрастных и индивидуальных особенностей детей, их специальных образовательных потребностей, включая время для: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● непосредственно образовательной деятельности (не связанной с одновременным проведением режимных моментов);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● образовательной деятельности, осуществляемой в режимных моментах (во время утреннего прихода детей в образовательную организацию, прогулки, подготовки к приемам пищи и дневному сну  и т.п.).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-предусматривать возможность создания условий для участия родителей в образовательном процессе.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Описание 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одержания, форм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методов 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взаимодействия с семьями детей по реализации программы, обеспечивающие образовательные потребности и интересы обучающихся, в том числе этнокультурные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8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738"/>
            <a:ext cx="9144000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5125"/>
            <a:ext cx="9144000" cy="73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97" y="548680"/>
            <a:ext cx="9144001" cy="365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0225" y="415131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Содержание ООП ДО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69051"/>
              </p:ext>
            </p:extLst>
          </p:nvPr>
        </p:nvGraphicFramePr>
        <p:xfrm>
          <a:off x="188914" y="980728"/>
          <a:ext cx="8863013" cy="5750746"/>
        </p:xfrm>
        <a:graphic>
          <a:graphicData uri="http://schemas.openxmlformats.org/drawingml/2006/table">
            <a:tbl>
              <a:tblPr firstRow="1" firstCol="1" bandRow="1"/>
              <a:tblGrid>
                <a:gridCol w="638670"/>
                <a:gridCol w="1775649"/>
                <a:gridCol w="6448694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Разделы ООП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4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-включать  описание материально-технического обеспечения программы, обеспеченности методическими материалами и средствами обучения;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-включать план  оказания дополнительных образовательных услуг (при наличии дополнительного образования):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перечень направлений (или программ):  воспитания и социализации, формирование экологической культуры, культуры здорового и безопасного образа жизни,  коррекционной работы; формы организации дополнительных образовательных услуг; еженедельный график реализации  дополнительных образовательных услуг.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95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Подраздел «Обеспеченность методическими материалами и средствами обучения и воспитания»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Содержит перечень необходимых для осуществления  образовательного  процесса  программ,  технологий, методических пособий. При проектировании данного подраздела важно стремиться   к   «разумному   минимуму»,   не   перегружать   образовательный процесс большим количеством программ и пособий, которые невозможно использовать параллельно.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61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Подраздел «Распорядок / Режим дня»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Составляется с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учётом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холодного и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тёплого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периода года, климатических особенностей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региона,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котором реализуется программа.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626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«Особенности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традиционных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событий, праздников, мероприятий»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Представляет 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собой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модель	образовательного	процесса	на учебный год, отражает тематику образовательной деятельности (темы недели, дня)  на  конкретный  период  времени,  отражает  особенности  подготовки  и проведения праздников и традиционных событий, сроки мероприятий.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 составлении данного подраздела важно представить краткое обоснование выбора тематики проектируемой на учебный год образовательной деятельности    в  соответствии    особенностями    интересов,    типичными достижениями, проблемами воспитанников по данным мониторинга, а также сохранить возможность дополнения, замены тем на основе детских интересов.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1974</Words>
  <Application>Microsoft Office PowerPoint</Application>
  <PresentationFormat>Экран (4:3)</PresentationFormat>
  <Paragraphs>193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Проектирование  основной образовательной программы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основной образовательной программы дошкольного образования с учетом ФГОС ДО</dc:title>
  <dc:creator>user</dc:creator>
  <cp:lastModifiedBy>Samsung</cp:lastModifiedBy>
  <cp:revision>24</cp:revision>
  <dcterms:created xsi:type="dcterms:W3CDTF">2014-09-29T06:34:31Z</dcterms:created>
  <dcterms:modified xsi:type="dcterms:W3CDTF">2015-02-10T19:23:14Z</dcterms:modified>
</cp:coreProperties>
</file>