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DA501-CDC4-46C8-9D2A-12B5B2B6ADEE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DD300-BF75-49BA-A089-557F061A31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940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286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0AB3C-5DBC-4DCF-A782-F3691C43EACC}" type="slidenum">
              <a:rPr lang="ru-RU"/>
              <a:pPr/>
              <a:t>10</a:t>
            </a:fld>
            <a:endParaRPr lang="ru-RU"/>
          </a:p>
        </p:txBody>
      </p:sp>
      <p:sp>
        <p:nvSpPr>
          <p:cNvPr id="19558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900"/>
              <a:t>рассмотрим вначале, какие образовательные области выделены в ФГТ в качестве структуры обязательной части основной общеобразовательной программы дошкольного образования. </a:t>
            </a:r>
          </a:p>
          <a:p>
            <a:pPr>
              <a:lnSpc>
                <a:spcPct val="80000"/>
              </a:lnSpc>
            </a:pPr>
            <a:r>
              <a:rPr lang="ru-RU" sz="900"/>
              <a:t>Их десять, среди них есть как известные в практике; привычные, традиционные (например, «Физическая культура», «Познание», «Музыка», «Труд», «Чтение художественной литературы»), так и новые, появившиеся в последнее время (например, «Коммуникация», «Безопасность», «Художественное творчество», «Социализация»).     </a:t>
            </a:r>
          </a:p>
          <a:p>
            <a:pPr>
              <a:lnSpc>
                <a:spcPct val="80000"/>
              </a:lnSpc>
            </a:pPr>
            <a:r>
              <a:rPr lang="ru-RU" sz="900"/>
              <a:t>Традиционные области являлись в свое время соответствующими или аналогичными разделами типовых программ воспитания и обучения в детском саду, а впоследствии (с 90-х годов ХХ века) – и большинства  вариативных (базисных, комплексных).  </a:t>
            </a:r>
          </a:p>
          <a:p>
            <a:pPr>
              <a:lnSpc>
                <a:spcPct val="80000"/>
              </a:lnSpc>
            </a:pPr>
            <a:r>
              <a:rPr lang="ru-RU" sz="900"/>
              <a:t>«Нетрадиционность» других образовательных областей весьма условна. Так, например, область «Безопасность» уже в течение 15-20 лет целенаправленно и системно большинством детских садов России, но, в основном, через соответствующие парциальные программы, то есть в дополнение к базисным и комплексным.                </a:t>
            </a:r>
          </a:p>
          <a:p>
            <a:pPr>
              <a:lnSpc>
                <a:spcPct val="80000"/>
              </a:lnSpc>
            </a:pPr>
            <a:r>
              <a:rPr lang="ru-RU" sz="900"/>
              <a:t>«Художественное творчество» интегрирует  в одну образовательную область опять-таки традиционные для российского дошкольного образования «предметы»: лепку, аппликацию, рисование и художественное конструирование. Основанием для их объединения является понятие продуктивной деятельности детей. </a:t>
            </a:r>
          </a:p>
          <a:p>
            <a:pPr>
              <a:lnSpc>
                <a:spcPct val="80000"/>
              </a:lnSpc>
            </a:pPr>
            <a:r>
              <a:rPr lang="ru-RU" sz="900"/>
              <a:t>«Коммуникация» - это не только и не столько традиционное «Развитие речи» детей дошкольного возраста, сколько развитие общения, в том числе и речевого. Учитывая, что основной целью работы по развитию речи детей в ДОУ всегда было формирование устной речи и навыков речевого общения с окружающими на основе овладения литературным языком своего народа, традиционная система работы по развитию речи естественно включается в образовательную область «Коммуникация». Однако, происходит серьезное смещение акцентов: развитие словаря детей, воспитание звуковой культуры речи, формирование ее грамматического строя,  развитие связной речи являются не самоцелями, а средствами для развития у детей навыков общения. Соответственно, и итоговый результат освоения основной общеобразовательной программы дошкольного образования «на выходе» из детского сада планируется не только в виде показателей речевого развития ребенка, но и в виде конструктивных способов взаимодействия дошкольника с другими детьми и взрослыми (умений договариваться, обмениваться предметами, распределять действия при сотрудничестве и т.п.).</a:t>
            </a:r>
          </a:p>
          <a:p>
            <a:pPr>
              <a:lnSpc>
                <a:spcPct val="80000"/>
              </a:lnSpc>
            </a:pPr>
            <a:r>
              <a:rPr lang="ru-RU" sz="900"/>
              <a:t>Задачи психолого-педагогической работы образовательной области «Социализация»  в той или иной степени решаются во всех действующих образовательных  программах, что также позволяет говорить об определенной представленности этой области в содержании дошкольного образования. Однако структурно  они, как правило, не оформлены, что приводит к определенной «размытости» направления социально-личностного развития детей и его вторичности по отношению, в основном, к познавательно-речевому развитию (физическое и художественно-эстетическое развитие как направления деятельности учреждения в действующих образовательных программах представлены достаточно равномерно и равноценно).</a:t>
            </a:r>
          </a:p>
        </p:txBody>
      </p:sp>
    </p:spTree>
    <p:extLst>
      <p:ext uri="{BB962C8B-B14F-4D97-AF65-F5344CB8AC3E}">
        <p14:creationId xmlns:p14="http://schemas.microsoft.com/office/powerpoint/2010/main" xmlns="" val="206369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18357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8464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04653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18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0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67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89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30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6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07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31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41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21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19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FDEF-793A-438B-9392-FF2DDE589A5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0419-354A-48AB-86CE-F9F6EC9CF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934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45" y="115909"/>
            <a:ext cx="4196723" cy="3580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8068" y="4000504"/>
            <a:ext cx="8143932" cy="2857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238480" y="2614411"/>
            <a:ext cx="7215238" cy="15289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Проектирование ООП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 контексте 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ФГОС дошкольного образования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071814" y="2133600"/>
            <a:ext cx="5832475" cy="72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300" b="1" dirty="0">
                <a:solidFill>
                  <a:schemeClr val="bg1"/>
                </a:solidFill>
                <a:cs typeface="Arial" charset="0"/>
              </a:rPr>
              <a:t>образовательные области и виды деятельности 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1847850" y="1125538"/>
            <a:ext cx="3384550" cy="501650"/>
          </a:xfrm>
          <a:prstGeom prst="wedgeRectCallout">
            <a:avLst>
              <a:gd name="adj1" fmla="val 51777"/>
              <a:gd name="adj2" fmla="val 15178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015993" y="3298571"/>
            <a:ext cx="2292804" cy="865187"/>
          </a:xfrm>
          <a:prstGeom prst="wedgeRectCallout">
            <a:avLst>
              <a:gd name="adj1" fmla="val 66435"/>
              <a:gd name="adj2" fmla="val -10000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Речевое развитие</a:t>
            </a:r>
            <a:endParaRPr lang="ru-RU" sz="2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167438" y="1125539"/>
            <a:ext cx="3600450" cy="719137"/>
          </a:xfrm>
          <a:prstGeom prst="wedgeRectCallout">
            <a:avLst>
              <a:gd name="adj1" fmla="val -56550"/>
              <a:gd name="adj2" fmla="val 8981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8219281" y="3300158"/>
            <a:ext cx="3097213" cy="863600"/>
          </a:xfrm>
          <a:prstGeom prst="wedgeRectCallout">
            <a:avLst>
              <a:gd name="adj1" fmla="val -70310"/>
              <a:gd name="adj2" fmla="val -9981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Социально-коммуникативное </a:t>
            </a: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024034" y="571480"/>
            <a:ext cx="242889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123840" y="638936"/>
            <a:ext cx="1785949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музыкальная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738283" y="4357694"/>
            <a:ext cx="492443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081537" y="4357694"/>
            <a:ext cx="492443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8242479" y="376729"/>
            <a:ext cx="271744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фольклора; 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116863" y="4364534"/>
            <a:ext cx="800219" cy="2350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 rot="5400000">
            <a:off x="8873473" y="4249309"/>
            <a:ext cx="461665" cy="993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712846" y="4336571"/>
            <a:ext cx="1107996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из различных материалов 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 rot="5400000">
            <a:off x="10251376" y="4048543"/>
            <a:ext cx="1107996" cy="17462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элементарная трудовая деятельность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181357" y="3300158"/>
            <a:ext cx="2292804" cy="865187"/>
          </a:xfrm>
          <a:prstGeom prst="wedgeRectCallout">
            <a:avLst>
              <a:gd name="adj1" fmla="val 66435"/>
              <a:gd name="adj2" fmla="val -10000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Познавательное </a:t>
            </a: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развитие</a:t>
            </a:r>
          </a:p>
        </p:txBody>
      </p:sp>
    </p:spTree>
    <p:extLst>
      <p:ext uri="{BB962C8B-B14F-4D97-AF65-F5344CB8AC3E}">
        <p14:creationId xmlns:p14="http://schemas.microsoft.com/office/powerpoint/2010/main" xmlns="" val="1784720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6" grpId="0" animBg="1"/>
      <p:bldP spid="59397" grpId="0" animBg="1"/>
      <p:bldP spid="59398" grpId="0" animBg="1"/>
      <p:bldP spid="59399" grpId="0" animBg="1"/>
      <p:bldP spid="59401" grpId="0" animBg="1"/>
      <p:bldP spid="5940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71814" y="2133600"/>
            <a:ext cx="5832475" cy="410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300" b="1" dirty="0">
                <a:solidFill>
                  <a:schemeClr val="bg1"/>
                </a:solidFill>
                <a:cs typeface="Arial" charset="0"/>
              </a:rPr>
              <a:t>образовательные области 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847850" y="1125538"/>
            <a:ext cx="3384550" cy="501650"/>
          </a:xfrm>
          <a:prstGeom prst="wedgeRectCallout">
            <a:avLst>
              <a:gd name="adj1" fmla="val 51777"/>
              <a:gd name="adj2" fmla="val 15178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Физическое развитие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015993" y="3298571"/>
            <a:ext cx="2292804" cy="865187"/>
          </a:xfrm>
          <a:prstGeom prst="wedgeRectCallout">
            <a:avLst>
              <a:gd name="adj1" fmla="val 66435"/>
              <a:gd name="adj2" fmla="val -10000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Речевое развитие</a:t>
            </a:r>
            <a:endParaRPr lang="ru-RU" sz="2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167438" y="1125539"/>
            <a:ext cx="3600450" cy="719137"/>
          </a:xfrm>
          <a:prstGeom prst="wedgeRectCallout">
            <a:avLst>
              <a:gd name="adj1" fmla="val -56550"/>
              <a:gd name="adj2" fmla="val 8981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Художественно-эстетическое развитие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8219281" y="3300158"/>
            <a:ext cx="3097213" cy="863600"/>
          </a:xfrm>
          <a:prstGeom prst="wedgeRectCallout">
            <a:avLst>
              <a:gd name="adj1" fmla="val -70310"/>
              <a:gd name="adj2" fmla="val -9981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Социально-коммуникативное </a:t>
            </a: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развитие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38284" y="571480"/>
            <a:ext cx="157051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123840" y="638936"/>
            <a:ext cx="1785949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430507" y="4357694"/>
            <a:ext cx="1107996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242479" y="477480"/>
            <a:ext cx="1648496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творчество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081538" y="4324983"/>
            <a:ext cx="492443" cy="23574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181357" y="3300158"/>
            <a:ext cx="2292804" cy="865187"/>
          </a:xfrm>
          <a:prstGeom prst="wedgeRectCallout">
            <a:avLst>
              <a:gd name="adj1" fmla="val 66435"/>
              <a:gd name="adj2" fmla="val -10000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charset="0"/>
              </a:rPr>
              <a:t>Познавательное </a:t>
            </a:r>
            <a:r>
              <a:rPr lang="ru-RU" sz="2000" b="1" dirty="0">
                <a:solidFill>
                  <a:srgbClr val="002060"/>
                </a:solidFill>
                <a:cs typeface="Arial" charset="0"/>
              </a:rPr>
              <a:t>развитие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438659" y="332009"/>
            <a:ext cx="164287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092206" y="4268833"/>
            <a:ext cx="492443" cy="2350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9105738" y="4268833"/>
            <a:ext cx="492443" cy="2350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056740" y="4268833"/>
            <a:ext cx="492443" cy="2350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1070272" y="4268833"/>
            <a:ext cx="492443" cy="2350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anchor="ctr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4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6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524000" y="1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2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 </a:t>
            </a:r>
            <a:endParaRPr lang="ru-RU" sz="24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43954" y="4199408"/>
            <a:ext cx="3132137" cy="234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детей в группах, включая распорядок и/или режим дня, а также особенности традиционных событий, праздников, мероприятий.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Программы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Особенности организации предметно-пространственной развивающей среды.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принципов, методов и/или технологий реализации Программы, в том числе связанных с обеспечением адаптации детей в Организации (группе).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387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524000" y="1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 </a:t>
            </a:r>
          </a:p>
          <a:p>
            <a:pPr lvl="0"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/КРАТКАЯ ПРЕЗЕНТАЦИЯ ООП/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2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 </a:t>
            </a:r>
            <a:endParaRPr lang="ru-RU" sz="24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7838" y="4499787"/>
            <a:ext cx="2989261" cy="224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иные категории детей, которые могут получать дошкольное образование в данной Организации;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Примерные программы;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коллектива с семьями воспитанников;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5603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lum bright="52000" contrast="-66000"/>
          </a:blip>
          <a:srcRect/>
          <a:stretch>
            <a:fillRect/>
          </a:stretch>
        </p:blipFill>
        <p:spPr bwMode="auto">
          <a:xfrm>
            <a:off x="2738438" y="0"/>
            <a:ext cx="6500812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725989" y="1052514"/>
            <a:ext cx="2865437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6" charset="0"/>
              </a:rPr>
              <a:t>Спасибо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71939" y="1989139"/>
            <a:ext cx="43402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6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949843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96992" cy="2768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828" y="4411626"/>
            <a:ext cx="2952239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48" y="1428736"/>
            <a:ext cx="8229600" cy="857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определяет: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объём; 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содержание;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результаты; организационно-педагогические условия.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3571877"/>
            <a:ext cx="8229600" cy="2554287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направлена на создание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социальной ситуации развития дошкольников;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образовательной среды.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467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911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424113" y="620714"/>
            <a:ext cx="7345362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дошкольного образования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424113" y="2313614"/>
            <a:ext cx="3457575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384925" y="2343151"/>
            <a:ext cx="3384550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образовательного процесса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424114" y="4292601"/>
            <a:ext cx="3455987" cy="1446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Объем: не менее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времени, необходимого для реализации программы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456363" y="4292601"/>
            <a:ext cx="3382962" cy="1446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Объем: не более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времени, необходимого для реализации программы</a:t>
            </a:r>
          </a:p>
        </p:txBody>
      </p:sp>
      <p:cxnSp>
        <p:nvCxnSpPr>
          <p:cNvPr id="13" name="Прямая соединительная линия 12"/>
          <p:cNvCxnSpPr>
            <a:stCxn id="9219" idx="2"/>
            <a:endCxn id="9221" idx="0"/>
          </p:cNvCxnSpPr>
          <p:nvPr/>
        </p:nvCxnSpPr>
        <p:spPr>
          <a:xfrm flipH="1">
            <a:off x="4152108" y="3897939"/>
            <a:ext cx="793" cy="39466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930357" y="4115594"/>
            <a:ext cx="365125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219" idx="0"/>
          </p:cNvCxnSpPr>
          <p:nvPr/>
        </p:nvCxnSpPr>
        <p:spPr>
          <a:xfrm rot="16200000" flipH="1">
            <a:off x="4010026" y="2170739"/>
            <a:ext cx="282575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971632" y="2201069"/>
            <a:ext cx="2825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598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9863" y="4366832"/>
            <a:ext cx="3132137" cy="234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AutoShap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9144000" cy="1571636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ООП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Целевой раздел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9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37" y="4508500"/>
            <a:ext cx="3132137" cy="234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9786" y="1500174"/>
            <a:ext cx="7472386" cy="5072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1524000" y="1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Целевой раздел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38348" y="1785927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Пояснительная записка</a:t>
            </a:r>
          </a:p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результатов. Целевые ориентиры 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6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5419" y="4315317"/>
            <a:ext cx="3132137" cy="234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48" y="1928802"/>
            <a:ext cx="7572428" cy="428628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1.1.1. Цели и задачи реализации ООП.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1.1.2. Психолого-возрастные и индивидуальные особенности воспитанников их образовательные потребности.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1.1.3. Приоритетные направления деятельности;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(региональных, национальных, этнокультурных и др.) осуществления образовательного процесса и др.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1.1.4. Принципы и подходы к формированию основной образовательной программы.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800" dirty="0"/>
              <a:t>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524000" y="1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Пояснительная записка</a:t>
            </a:r>
            <a:endParaRPr lang="ru-RU" sz="4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5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09721" y="1500174"/>
            <a:ext cx="8679885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38283" y="2643182"/>
            <a:ext cx="8748695" cy="13986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38283" y="4214818"/>
            <a:ext cx="8748695" cy="13407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577663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Целевые ориентиры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38283" y="5786454"/>
            <a:ext cx="8679885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38221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38283" y="3429000"/>
            <a:ext cx="8679885" cy="29289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09721" y="2000240"/>
            <a:ext cx="8679885" cy="114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38283" y="571480"/>
            <a:ext cx="8679885" cy="1071570"/>
          </a:xfrm>
          <a:prstGeom prst="roundRect">
            <a:avLst>
              <a:gd name="adj" fmla="val 368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</p:spTree>
    <p:extLst>
      <p:ext uri="{BB962C8B-B14F-4D97-AF65-F5344CB8AC3E}">
        <p14:creationId xmlns:p14="http://schemas.microsoft.com/office/powerpoint/2010/main" xmlns="" val="9181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524000" y="1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2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 </a:t>
            </a:r>
            <a:endParaRPr lang="ru-RU" sz="24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9863" y="4392612"/>
            <a:ext cx="3132137" cy="234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838200" y="1493949"/>
            <a:ext cx="10512000" cy="610458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форм, способов, методов и средств реализации 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и индивидуальных особенностей 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воспитанников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специфики их образовательных потребностей и интересов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описание образовательной деятельности по профессиональной коррекции нарушений развития детей в случае, если эта работа предусмотрена Программой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 Особенности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пяти основных образовательных областях в разных видах деятельности и/или культурных практиках.</a:t>
            </a:r>
          </a:p>
          <a:p>
            <a:pPr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Способы и направления поддержки детской инициативы</a:t>
            </a:r>
          </a:p>
          <a:p>
            <a:pPr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взаимодействия педагогического коллектива с семьями воспитанников. </a:t>
            </a:r>
          </a:p>
          <a:p>
            <a:pPr>
              <a:buNone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8981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1212</Words>
  <Application>Microsoft Office PowerPoint</Application>
  <PresentationFormat>Произвольный</PresentationFormat>
  <Paragraphs>94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Проектирование ООП  в контексте с  ФГОС дошкольного образования    </vt:lpstr>
      <vt:lpstr>ООП определяет: объём;   содержание;  планируемые результаты; организационно-педагогические условия. </vt:lpstr>
      <vt:lpstr>Слайд 3</vt:lpstr>
      <vt:lpstr>Разделы ООП</vt:lpstr>
      <vt:lpstr>Слайд 5</vt:lpstr>
      <vt:lpstr>1.1.1. Цели и задачи реализации ООП. 1.1.2. Психолого-возрастные и индивидуальные особенности воспитанников их образовательные потребности. 1.1.3. Приоритетные направления деятельности;  специфика условий (региональных, национальных, этнокультурных и др.) осуществления образовательного процесса и др.  1.1.4. Принципы и подходы к формированию основной образовательной программы.     .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ООП  в контексте с  ФГОС дошкольного образования    Подготовила: Старший воспитатель – Пыхова О.А. Веневское МДОУ д/с № 4 комбинированного вида</dc:title>
  <dc:creator>Admin</dc:creator>
  <cp:lastModifiedBy>Админ</cp:lastModifiedBy>
  <cp:revision>15</cp:revision>
  <dcterms:created xsi:type="dcterms:W3CDTF">2014-01-16T17:52:06Z</dcterms:created>
  <dcterms:modified xsi:type="dcterms:W3CDTF">2015-05-20T10:03:49Z</dcterms:modified>
</cp:coreProperties>
</file>