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87" r:id="rId3"/>
    <p:sldId id="291" r:id="rId4"/>
    <p:sldId id="288" r:id="rId5"/>
    <p:sldId id="268" r:id="rId6"/>
    <p:sldId id="29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38" autoAdjust="0"/>
  </p:normalViewPr>
  <p:slideViewPr>
    <p:cSldViewPr>
      <p:cViewPr>
        <p:scale>
          <a:sx n="100" d="100"/>
          <a:sy n="100" d="100"/>
        </p:scale>
        <p:origin x="-294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7CE314-F92B-4152-BED4-ED1C5869F9F5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50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Дополнительная общеразвивающая программа для детей дошкольного возраста</a:t>
            </a:r>
            <a:endParaRPr lang="ru-RU" sz="4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8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82649"/>
              </p:ext>
            </p:extLst>
          </p:nvPr>
        </p:nvGraphicFramePr>
        <p:xfrm>
          <a:off x="467544" y="476676"/>
          <a:ext cx="8139914" cy="604866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79906"/>
                <a:gridCol w="2401209"/>
                <a:gridCol w="1331691"/>
                <a:gridCol w="980354"/>
                <a:gridCol w="783504"/>
                <a:gridCol w="780584"/>
                <a:gridCol w="1382666"/>
              </a:tblGrid>
              <a:tr h="560511">
                <a:tc rowSpan="2"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модулей, разделов и тем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Общая трудоемкость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Форма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контроля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Всего,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час.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теория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выездные занятия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 др.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практические лабораторные занятия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12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Инвариантная часть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Времена года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собеседование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1.1.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Осень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1.2.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Зима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Речевое развитие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собеседование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2.1.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Развивающая речевая среда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собеседование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Итоговая аттестация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Проект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09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09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1813" marR="21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42678"/>
            <a:ext cx="842493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4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99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ОЦЕНОЧНЫЕ МАТЕРИАЛЫ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Изучение каждого модуля завершается промежуточным контролем в форме собеседования.</a:t>
            </a:r>
            <a:endParaRPr lang="ru-RU" sz="24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Оценочные материалы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По модулям промежуточный контроль проходит в форме собеседования.</a:t>
            </a:r>
            <a:endParaRPr lang="ru-RU" sz="24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593215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Примерные вопросы для собеседования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Модуль 1. «название»</a:t>
            </a:r>
            <a:endParaRPr lang="ru-RU" sz="2400" dirty="0"/>
          </a:p>
          <a:p>
            <a:pPr algn="just">
              <a:lnSpc>
                <a:spcPct val="150000"/>
              </a:lnSpc>
            </a:pPr>
            <a:endParaRPr lang="ru-RU" sz="2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УЧЕБНО-МЕТОДИЧЕСКОЕ И ИНФОРМАЦИОННОЕ ОБЕСПЕЧЕНИЕ МОДУЛЯ: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1. Название модуля</a:t>
            </a:r>
            <a:endParaRPr lang="ru-RU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Основная литература:</a:t>
            </a:r>
            <a:endParaRPr lang="ru-RU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Дополнительная литература:</a:t>
            </a:r>
            <a:endParaRPr lang="ru-RU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958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4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6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ФГОС ДО</a:t>
            </a:r>
          </a:p>
          <a:p>
            <a:pPr lvl="0" indent="342900" algn="just"/>
            <a:r>
              <a:rPr lang="ru-RU" sz="2400" dirty="0">
                <a:solidFill>
                  <a:srgbClr val="0070C0"/>
                </a:solidFill>
                <a:latin typeface="Arial"/>
                <a:ea typeface="Times New Roman"/>
              </a:rPr>
              <a:t>2.9. Программа состоит из </a:t>
            </a:r>
            <a:r>
              <a:rPr lang="ru-RU" sz="2400" b="1" u="sng" dirty="0">
                <a:solidFill>
                  <a:srgbClr val="0070C0"/>
                </a:solidFill>
                <a:latin typeface="Arial"/>
                <a:ea typeface="Times New Roman"/>
              </a:rPr>
              <a:t>обязательной части </a:t>
            </a:r>
            <a:r>
              <a:rPr lang="ru-RU" sz="2400" dirty="0">
                <a:solidFill>
                  <a:srgbClr val="0070C0"/>
                </a:solidFill>
                <a:latin typeface="Arial"/>
                <a:ea typeface="Times New Roman"/>
              </a:rPr>
              <a:t>и </a:t>
            </a:r>
            <a:r>
              <a:rPr lang="ru-RU" sz="2400" b="1" u="sng" dirty="0">
                <a:solidFill>
                  <a:srgbClr val="0070C0"/>
                </a:solidFill>
                <a:latin typeface="Arial"/>
                <a:ea typeface="Times New Roman"/>
              </a:rPr>
              <a:t>части, формируемой участниками образовательных отношений</a:t>
            </a:r>
            <a:r>
              <a:rPr lang="ru-RU" sz="2400" dirty="0">
                <a:solidFill>
                  <a:srgbClr val="0070C0"/>
                </a:solidFill>
                <a:latin typeface="Arial"/>
                <a:ea typeface="Times New Roman"/>
              </a:rPr>
              <a:t>. </a:t>
            </a:r>
          </a:p>
          <a:p>
            <a:pPr lvl="0" indent="342900" algn="just"/>
            <a:r>
              <a:rPr lang="ru-RU" sz="2400" dirty="0">
                <a:solidFill>
                  <a:srgbClr val="0070C0"/>
                </a:solidFill>
                <a:latin typeface="Arial"/>
                <a:ea typeface="Times New Roman"/>
              </a:rPr>
              <a:t>В части, формируемой участниками образовательных отношений, должны быть представлены выбранные </a:t>
            </a:r>
            <a:r>
              <a:rPr lang="ru-RU" sz="2400" b="1" u="sng" dirty="0">
                <a:solidFill>
                  <a:srgbClr val="0070C0"/>
                </a:solidFill>
                <a:latin typeface="Arial"/>
                <a:ea typeface="Times New Roman"/>
              </a:rPr>
              <a:t>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</a:t>
            </a:r>
            <a:r>
              <a:rPr lang="ru-RU" sz="2400" dirty="0">
                <a:solidFill>
                  <a:srgbClr val="0070C0"/>
                </a:solidFill>
                <a:latin typeface="Arial"/>
                <a:ea typeface="Times New Roman"/>
              </a:rPr>
              <a:t>, видах деятельности и/или культурных практиках (далее - парциальные образовательные программы), методики, формы организации образовательной работы</a:t>
            </a:r>
            <a:r>
              <a:rPr lang="ru-RU" sz="2400" dirty="0" smtClean="0">
                <a:solidFill>
                  <a:srgbClr val="0070C0"/>
                </a:solidFill>
                <a:latin typeface="Arial"/>
                <a:ea typeface="Times New Roman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4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Муниципальное автономное дошкольное образовательное учреждение «Красная шапочка»</a:t>
            </a:r>
            <a:endParaRPr lang="ru-RU" sz="16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r">
              <a:lnSpc>
                <a:spcPct val="150000"/>
              </a:lnSpc>
            </a:pPr>
            <a:r>
              <a:rPr lang="ru-RU" sz="12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УТВЕРЖДАЮ</a:t>
            </a:r>
          </a:p>
          <a:p>
            <a:pPr algn="r">
              <a:lnSpc>
                <a:spcPct val="150000"/>
              </a:lnSpc>
            </a:pPr>
            <a:r>
              <a:rPr lang="ru-RU" sz="1200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Заведующая ДОУ</a:t>
            </a:r>
          </a:p>
          <a:p>
            <a:pPr algn="r">
              <a:lnSpc>
                <a:spcPct val="150000"/>
              </a:lnSpc>
            </a:pPr>
            <a:r>
              <a:rPr lang="ru-RU" sz="1200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_____________ </a:t>
            </a:r>
            <a:r>
              <a:rPr lang="ru-RU" sz="12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О.Г. </a:t>
            </a:r>
            <a:r>
              <a:rPr lang="ru-RU" sz="1200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Иванова</a:t>
            </a:r>
            <a:endParaRPr lang="ru-RU" sz="12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r">
              <a:lnSpc>
                <a:spcPct val="150000"/>
              </a:lnSpc>
            </a:pPr>
            <a:r>
              <a:rPr lang="ru-RU" sz="12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«___»_________________201__ г.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Дополнительная общеразвивающая программа для детей старшего дошкольного возраста «Юное дарование»</a:t>
            </a:r>
            <a:endParaRPr lang="ru-RU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r">
              <a:lnSpc>
                <a:spcPct val="150000"/>
              </a:lnSpc>
            </a:pPr>
            <a:endParaRPr lang="ru-RU" sz="1200" b="1" dirty="0" smtClean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r">
              <a:lnSpc>
                <a:spcPct val="150000"/>
              </a:lnSpc>
            </a:pPr>
            <a:r>
              <a:rPr lang="ru-RU" sz="1200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Составители</a:t>
            </a:r>
            <a:r>
              <a:rPr lang="ru-RU" sz="12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ru-RU" sz="12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ru-RU" sz="12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ru-RU" sz="12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ru-RU" sz="1200" b="1" dirty="0">
              <a:solidFill>
                <a:srgbClr val="4584D3">
                  <a:lumMod val="50000"/>
                </a:srgb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ru-RU" sz="12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Кемерово </a:t>
            </a:r>
            <a:r>
              <a:rPr lang="ru-RU" sz="1200" b="1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cs typeface="Aharoni" pitchFamily="2" charset="-79"/>
              </a:rPr>
              <a:t>2014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Содержание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Пояснительная записка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Учебный план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Учебно-тематический план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Содержание программы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Оценочные материалы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Учебно-методическое и информационное обеспечение</a:t>
            </a:r>
          </a:p>
          <a:p>
            <a:pPr algn="just">
              <a:lnSpc>
                <a:spcPct val="150000"/>
              </a:lnSpc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8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Пояснительная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записка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Актуальность программы.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Цель программы: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Задачи программы: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Планируемые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результаты обучения: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0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51728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ru-RU" sz="1600" b="1" kern="0" dirty="0" smtClean="0">
              <a:solidFill>
                <a:srgbClr val="FF0000"/>
              </a:solidFill>
              <a:latin typeface="Arial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400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- документ, который определяет </a:t>
            </a:r>
            <a:r>
              <a:rPr lang="ru-RU" sz="2400" b="1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перечень, трудоемкость, последовательность </a:t>
            </a:r>
            <a:r>
              <a:rPr lang="ru-RU" sz="2400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2400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</a:t>
            </a:r>
            <a:r>
              <a:rPr lang="ru-RU" sz="2400" b="1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формы промежуточной аттестации </a:t>
            </a:r>
            <a:r>
              <a:rPr lang="ru-RU" sz="2400" kern="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обучающихся".</a:t>
            </a:r>
          </a:p>
        </p:txBody>
      </p:sp>
    </p:spTree>
    <p:extLst>
      <p:ext uri="{BB962C8B-B14F-4D97-AF65-F5344CB8AC3E}">
        <p14:creationId xmlns:p14="http://schemas.microsoft.com/office/powerpoint/2010/main" val="235198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Учебный план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Форма обучения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трудоемкость программы составляе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 15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зачетных единиц,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120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часов.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Календарный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учебный график определяется расписанием.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Категория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обучающихся: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Режим обучения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–.</a:t>
            </a: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2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65003"/>
              </p:ext>
            </p:extLst>
          </p:nvPr>
        </p:nvGraphicFramePr>
        <p:xfrm>
          <a:off x="611560" y="1772816"/>
          <a:ext cx="8064896" cy="4392489"/>
        </p:xfrm>
        <a:graphic>
          <a:graphicData uri="http://schemas.openxmlformats.org/drawingml/2006/table">
            <a:tbl>
              <a:tblPr firstRow="1" firstCol="1" bandRow="1"/>
              <a:tblGrid>
                <a:gridCol w="472604"/>
                <a:gridCol w="3474356"/>
                <a:gridCol w="824232"/>
                <a:gridCol w="841976"/>
                <a:gridCol w="841976"/>
                <a:gridCol w="1609752"/>
              </a:tblGrid>
              <a:tr h="6657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Наименование модулей,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разделов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Общая трудоемкость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В том числе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Форма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контроля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Всего,</a:t>
                      </a:r>
                      <a:endParaRPr lang="ru-RU" sz="12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час.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</a:rPr>
                        <a:t>теория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</a:rPr>
                        <a:t>практ</a:t>
                      </a:r>
                      <a:r>
                        <a:rPr lang="ru-RU" sz="1200" b="1" dirty="0">
                          <a:effectLst/>
                          <a:latin typeface="Times New Roman"/>
                        </a:rPr>
                        <a:t>. занятия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90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Инвариантная часть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Модуль 1. Времена</a:t>
                      </a:r>
                      <a:r>
                        <a:rPr lang="ru-RU" sz="1200" baseline="0" dirty="0" smtClean="0">
                          <a:effectLst/>
                          <a:latin typeface="Calibri"/>
                        </a:rPr>
                        <a:t> года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</a:rPr>
                        <a:t>собеседование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Модуль 2. Речевое развитие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825" algn="ctr"/>
                        </a:tabLst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собеседование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0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</a:rPr>
                        <a:t>Модуль 8. йога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30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собеседование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Модуль 9. Танцы живота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собеседование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05"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903"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Итоговая аттестация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</a:rPr>
                        <a:t>Проект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120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42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78</a:t>
                      </a: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55912" marR="5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0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Учебно-тематический план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Форма обучения –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Общая трудоемкость программы составляет </a:t>
            </a:r>
            <a:r>
              <a:rPr lang="ru-RU" sz="2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зачетных единиц, </a:t>
            </a:r>
            <a:r>
              <a:rPr lang="ru-RU" sz="2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120 часов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Календарный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учебный график определяется расписанием.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Категория обучающихся: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Режим обучения –.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400" b="1" u="sng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259</TotalTime>
  <Words>465</Words>
  <Application>Microsoft Office PowerPoint</Application>
  <PresentationFormat>Экран (4:3)</PresentationFormat>
  <Paragraphs>202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28</cp:revision>
  <dcterms:created xsi:type="dcterms:W3CDTF">2013-12-19T08:35:59Z</dcterms:created>
  <dcterms:modified xsi:type="dcterms:W3CDTF">2014-11-10T16:42:47Z</dcterms:modified>
</cp:coreProperties>
</file>