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2" r:id="rId3"/>
    <p:sldId id="280" r:id="rId4"/>
    <p:sldId id="281" r:id="rId5"/>
    <p:sldId id="274" r:id="rId6"/>
    <p:sldId id="284" r:id="rId7"/>
    <p:sldId id="265" r:id="rId8"/>
    <p:sldId id="264" r:id="rId9"/>
    <p:sldId id="263" r:id="rId10"/>
    <p:sldId id="267" r:id="rId11"/>
    <p:sldId id="273" r:id="rId12"/>
    <p:sldId id="272" r:id="rId13"/>
    <p:sldId id="276" r:id="rId14"/>
    <p:sldId id="259" r:id="rId15"/>
    <p:sldId id="278" r:id="rId16"/>
    <p:sldId id="275" r:id="rId17"/>
    <p:sldId id="277" r:id="rId18"/>
    <p:sldId id="279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574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527F2-73CB-4C43-B2D7-6E635F2FEEB2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6000" y="3068960"/>
            <a:ext cx="5742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cs typeface="Aharoni" pitchFamily="2" charset="-79"/>
              </a:rPr>
              <a:t>УГОЛОК ЭКСПЕРИМЕНТИРОВАНИЯ 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cs typeface="Aharoni" pitchFamily="2" charset="-79"/>
              </a:rPr>
              <a:t>В ДЕТСКОМ САДУ</a:t>
            </a:r>
            <a:endParaRPr lang="ru-RU" sz="3200" b="1" dirty="0">
              <a:solidFill>
                <a:schemeClr val="bg2">
                  <a:lumMod val="10000"/>
                </a:schemeClr>
              </a:solidFill>
              <a:cs typeface="Aharoni" pitchFamily="2" charset="-79"/>
            </a:endParaRPr>
          </a:p>
        </p:txBody>
      </p:sp>
      <p:pic>
        <p:nvPicPr>
          <p:cNvPr id="6" name="Picture 2" descr="http://danvillecdc.org/wp-content/uploads/2015/01/feature-4-980x481_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04664"/>
            <a:ext cx="4464496" cy="2286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148064" y="508518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63689" y="548680"/>
            <a:ext cx="6912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ea typeface="+mj-ea"/>
                <a:cs typeface="+mj-cs"/>
              </a:rPr>
              <a:t>Дидактический компонент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844824"/>
            <a:ext cx="7056784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28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Познавательные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r>
              <a:rPr lang="ru-RU" sz="28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    книги, атласы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28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Тематические альбомы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28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Серии картин с изображением природных сообществ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28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Схемы, таблицы, модели с алгоритмами выполнения опытов</a:t>
            </a:r>
            <a:endParaRPr lang="ru-RU" sz="2800" kern="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91680" y="548680"/>
            <a:ext cx="8168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ea typeface="+mj-ea"/>
                <a:cs typeface="+mj-cs"/>
              </a:rPr>
              <a:t>          Компонент оборудования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196753"/>
            <a:ext cx="6480720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r>
              <a:rPr lang="ru-RU" sz="28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приборы-помощники: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endParaRPr lang="ru-RU" sz="2800" b="1" kern="0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28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микроскоп, лупы, увеличительные стекла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28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песочные, механические часы,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28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портновский метр, линейки, треугольник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28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магниты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28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компас,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28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весы и т.д.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endParaRPr lang="ru-RU" sz="2800" kern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91680" y="260648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ea typeface="+mj-ea"/>
                <a:cs typeface="+mj-cs"/>
              </a:rPr>
              <a:t>Компонент стимулирующий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836712"/>
            <a:ext cx="6768752" cy="5788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itchFamily="34" charset="0"/>
              <a:buChar char="•"/>
            </a:pPr>
            <a:r>
              <a:rPr lang="ru-RU" sz="28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разнообразные сосуды из различных материалов разной конфигурации и объема;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itchFamily="34" charset="0"/>
              <a:buChar char="•"/>
            </a:pPr>
            <a:r>
              <a:rPr lang="ru-RU" sz="28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сита, воронки разного размера и материала;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itchFamily="34" charset="0"/>
              <a:buChar char="•"/>
            </a:pPr>
            <a:r>
              <a:rPr lang="ru-RU" sz="28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природный материал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itchFamily="34" charset="0"/>
              <a:buChar char="•"/>
            </a:pPr>
            <a:r>
              <a:rPr lang="ru-RU" sz="28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утилизированный материал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itchFamily="34" charset="0"/>
              <a:buChar char="•"/>
            </a:pPr>
            <a:r>
              <a:rPr lang="ru-RU" sz="28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технические материалы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itchFamily="34" charset="0"/>
              <a:buChar char="•"/>
            </a:pPr>
            <a:r>
              <a:rPr lang="ru-RU" sz="28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разные виды бумаги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itchFamily="34" charset="0"/>
              <a:buChar char="•"/>
            </a:pPr>
            <a:r>
              <a:rPr lang="ru-RU" sz="28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красители: пищевые и непищевые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itchFamily="34" charset="0"/>
              <a:buChar char="•"/>
            </a:pPr>
            <a:r>
              <a:rPr lang="ru-RU" sz="28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медицинские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r>
              <a:rPr lang="ru-RU" sz="28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    материалы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itchFamily="34" charset="0"/>
              <a:buChar char="•"/>
            </a:pPr>
            <a:r>
              <a:rPr lang="ru-RU" sz="28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прочие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r>
              <a:rPr lang="ru-RU" sz="28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    материалы</a:t>
            </a:r>
            <a:endParaRPr lang="ru-RU" sz="2800" kern="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(средней)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91680" y="260648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ea typeface="+mj-ea"/>
                <a:cs typeface="+mj-cs"/>
              </a:rPr>
              <a:t>В уголке экспериментальной деятельности  в младшей (средней) группе должны быть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628801"/>
            <a:ext cx="7200800" cy="5271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книги познавательного характера;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 тематические альбомы;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коллекции:  семена разных растений, шишки, камешки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Мини-музей (тематика различна, например "камни", чудеса из стекла" и др.)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Песок, глина; семена бобов, фасоли, гороха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 некоторые пищевые продукты (сахар, соль, крахмал)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набор игрушек резиновых и пластмассовых для игр в воде;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материалы для игр с мыльной пеной,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красители - пищевые и непищевые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 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555776" y="260648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ea typeface="+mj-ea"/>
                <a:cs typeface="+mj-cs"/>
              </a:rPr>
              <a:t>Младшая (средняя) группа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340768"/>
            <a:ext cx="7128792" cy="4827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r>
              <a:rPr lang="ru-RU" sz="24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 Простейшие приборы и приспособления: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itchFamily="34" charset="0"/>
              <a:buChar char="•"/>
            </a:pPr>
            <a:r>
              <a:rPr lang="ru-RU" sz="24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Лупы, сосуды  для воды, "ящик ощущений" (чудесный мешочек), зеркальце для игр с "солнечным зайчиком", контейнеры из "киндер-сюрпризов" с отверстиями, внутрь помещены вещества и травы с разными запахами.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itchFamily="34" charset="0"/>
              <a:buChar char="•"/>
            </a:pPr>
            <a:r>
              <a:rPr lang="ru-RU" sz="24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"бросовый материал": веревки, шнурки, тесьма, катушки деревянные, прищепки, пробки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itchFamily="34" charset="0"/>
              <a:buChar char="•"/>
            </a:pPr>
            <a:r>
              <a:rPr lang="ru-RU" sz="24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на видном месте вывешиваются правила работы с материалами, доступные детям 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itchFamily="34" charset="0"/>
              <a:buChar char="•"/>
            </a:pPr>
            <a:r>
              <a:rPr lang="ru-RU" sz="24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карточки-схемы проведения экспериментов (заполняется воспитателем): ставится дата, опыт зарисовывается.</a:t>
            </a:r>
            <a:endParaRPr lang="ru-RU" sz="2400" kern="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91680" y="332657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ea typeface="+mj-ea"/>
                <a:cs typeface="+mj-cs"/>
              </a:rPr>
              <a:t>В уголке экспериментальной деятельности</a:t>
            </a:r>
            <a:r>
              <a:rPr lang="ru-RU" sz="2800" b="1" u="sng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ea typeface="+mj-ea"/>
                <a:cs typeface="+mj-cs"/>
              </a:rPr>
              <a:t/>
            </a:r>
            <a:br>
              <a:rPr lang="ru-RU" sz="2800" b="1" u="sng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ea typeface="+mj-ea"/>
                <a:cs typeface="+mj-cs"/>
              </a:rPr>
            </a:br>
            <a:r>
              <a:rPr lang="ru-RU" sz="2800" b="1" u="sng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ea typeface="+mj-ea"/>
                <a:cs typeface="+mj-cs"/>
              </a:rPr>
              <a:t>Старший дошкольный возраст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988840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itchFamily="34" charset="0"/>
              <a:buChar char="•"/>
            </a:pPr>
            <a:r>
              <a:rPr lang="ru-RU" sz="24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 </a:t>
            </a:r>
            <a:r>
              <a:rPr lang="ru-RU" sz="24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схемы, таблицы, модели с алгоритмами выполнения опытов;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itchFamily="34" charset="0"/>
              <a:buChar char="•"/>
            </a:pPr>
            <a:r>
              <a:rPr lang="ru-RU" sz="24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серии картин с изображением природных сообществ;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itchFamily="34" charset="0"/>
              <a:buChar char="•"/>
            </a:pPr>
            <a:r>
              <a:rPr lang="ru-RU" sz="24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книги познавательного характера, атласы;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itchFamily="34" charset="0"/>
              <a:buChar char="•"/>
            </a:pPr>
            <a:r>
              <a:rPr lang="ru-RU" sz="24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тематические альбомы;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itchFamily="34" charset="0"/>
              <a:buChar char="•"/>
            </a:pPr>
            <a:r>
              <a:rPr lang="ru-RU" sz="24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коллекции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itchFamily="34" charset="0"/>
              <a:buChar char="•"/>
            </a:pPr>
            <a:r>
              <a:rPr lang="ru-RU" sz="24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мини-музей (тематика различна, например "Часы бывают разные:",  "Изделия из камня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47664" y="332657"/>
            <a:ext cx="7272808" cy="1808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Bef>
                <a:spcPts val="1125"/>
              </a:spcBef>
              <a:spcAft>
                <a:spcPts val="1125"/>
              </a:spcAft>
            </a:pPr>
            <a:r>
              <a:rPr lang="ru-RU" sz="28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ea typeface="+mj-ea"/>
                <a:cs typeface="+mj-cs"/>
              </a:rPr>
              <a:t>Старший возраст </a:t>
            </a:r>
          </a:p>
          <a:p>
            <a:pPr marL="228600"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ea typeface="Times New Roman"/>
              </a:rPr>
              <a:t>Простейшие приборы и приспособления: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  <a:ea typeface="Times New Roman"/>
            </a:endParaRPr>
          </a:p>
          <a:p>
            <a:endParaRPr lang="ru-RU" sz="3200" dirty="0"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628801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медицинские материалы: пипетки с закругленными концами, колбы, деревянные палочки, мерные ложки, резиновые груши, шприцы без игл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зеркала, воздушные шары, масло, мука, соль, сахар, цветные и прозрачные стекла и др.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сито, воронки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половинки мыльниц, формы для льда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проборы-помощники: увеличительное стекло, песочные часы, микроскопы, лупы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клеенчатые фартуки, нарукавники, резиновые перчатки, тряпки   </a:t>
            </a:r>
            <a:r>
              <a:rPr lang="ru-RU" sz="24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</a:t>
            </a:r>
            <a:endParaRPr lang="ru-RU" sz="2400" kern="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63688" y="476672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ea typeface="+mj-ea"/>
                <a:cs typeface="+mj-cs"/>
              </a:rPr>
              <a:t>Ведение фиксации детского экспериментирования 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2060848"/>
            <a:ext cx="6048672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24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Дневник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24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Картотека опытов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24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Схемы проведения опытов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24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Личные блокноты детей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24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Карточки подсказки</a:t>
            </a:r>
            <a:endParaRPr lang="ru-RU" sz="2400" b="1" kern="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691680" y="404664"/>
            <a:ext cx="6984776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r>
              <a:rPr lang="ru-RU" sz="2400" b="1" kern="0" dirty="0" smtClean="0">
                <a:solidFill>
                  <a:srgbClr val="000000"/>
                </a:solidFill>
                <a:latin typeface="Arial"/>
              </a:rPr>
              <a:t>    </a:t>
            </a:r>
            <a:r>
              <a:rPr lang="ru-RU" sz="24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  Грамотное сочетание материалов и оборудования в уголке экспериментирования способствуют овладению детьми средствами познавательной деятельности, способам действий, обследованию объектов, расширению познавательного опыта.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r>
              <a:rPr lang="ru-RU" sz="24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  </a:t>
            </a:r>
            <a:endParaRPr lang="ru-RU" sz="2400" b="1" kern="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2636912"/>
            <a:ext cx="6768752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endParaRPr lang="ru-RU" sz="2400" b="1" kern="0" dirty="0" smtClean="0">
              <a:solidFill>
                <a:srgbClr val="000000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r>
              <a:rPr lang="ru-RU" sz="2400" b="1" kern="0" dirty="0" smtClean="0">
                <a:solidFill>
                  <a:srgbClr val="000000"/>
                </a:solidFill>
              </a:rPr>
              <a:t>       </a:t>
            </a:r>
            <a:r>
              <a:rPr lang="ru-RU" sz="24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Процесс познания, освоение новых знаний очень важны для детей , поэтому в детском саду не должно быть четкой границы между обыденной жизнью и экспериментированием, ведь экспериментирование не самоцель, а только способ ознакомления детей с миром .</a:t>
            </a:r>
            <a:endParaRPr lang="ru-RU" sz="2400" b="1" kern="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23728" y="1988840"/>
            <a:ext cx="6264696" cy="2585323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 ЗА</a:t>
            </a:r>
          </a:p>
          <a:p>
            <a:pPr algn="ctr"/>
            <a:endParaRPr lang="ru-RU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ВНИМАНИЕ!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917022" y="1149199"/>
            <a:ext cx="668742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Люди, научившиеся наблюдением и опытом,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приобретают способность сами ставить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воп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росы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и получать на них фактические ответы,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оказываясь на более высоком умственном и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нравственном уровне в сравнении с теми, кто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такой школы не прошел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Тимирязев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Климент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Аркадьеви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ч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404665"/>
            <a:ext cx="7067128" cy="1872207"/>
          </a:xfrm>
        </p:spPr>
        <p:txBody>
          <a:bodyPr/>
          <a:lstStyle/>
          <a:p>
            <a:pPr>
              <a:buNone/>
            </a:pPr>
            <a:r>
              <a:rPr lang="ru-RU" b="1" kern="0" dirty="0" smtClean="0">
                <a:solidFill>
                  <a:srgbClr val="330066"/>
                </a:solidFill>
              </a:rPr>
              <a:t>   </a:t>
            </a:r>
            <a:r>
              <a:rPr lang="ru-RU" sz="24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Основная задача ДОУ - поддержать и развить в ребенке интерес к исследованиям, открытиям, создать необходимые для этого условия 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D:\Документы Лариса\КОНСУЛЬТАЦИЯ\P1090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62195" y="2794789"/>
            <a:ext cx="4143334" cy="31075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63688" y="4725144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Наполнение уголка экспериментирования 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196752"/>
            <a:ext cx="7067128" cy="331236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51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  </a:t>
            </a:r>
            <a:r>
              <a:rPr lang="ru-RU" sz="51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Работу по опытно – экспериментальной деятельности с детьми можно выстроить  по трём взаимосвязанным направлениям:</a:t>
            </a:r>
            <a:endParaRPr lang="ru-RU" sz="5100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r>
              <a:rPr lang="ru-RU" sz="51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живая природа - характерные особенности сезонов, многообразие живых организмов, как приспособление к окружающей среде и др.</a:t>
            </a:r>
            <a:endParaRPr lang="ru-RU" sz="5100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63689" y="620689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неживая природа: воздух, вода, почва, свет, цвет, теплота и др. </a:t>
            </a:r>
            <a:endParaRPr lang="en-US" sz="24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                      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4" name="Picture 2" descr="D:\Документы Лариса\Новая папка\P1130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98884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835696" y="476673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Человек: функционирование организма; рукотворный мир: материалы и их свойства, преобразование предметов и явлений и др.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>
              <a:buNone/>
            </a:pPr>
            <a:endParaRPr lang="ru-RU" sz="1200" dirty="0"/>
          </a:p>
        </p:txBody>
      </p:sp>
      <p:pic>
        <p:nvPicPr>
          <p:cNvPr id="4" name="Picture 2" descr="D:\Документы Лариса\ДЕТСК САД\РАЗВИВАЮЩАЯ СРЕДА ГР\ЗОНЫ ГР\P1130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276872"/>
            <a:ext cx="6445847" cy="36257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75656" y="548680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ea typeface="+mj-ea"/>
                <a:cs typeface="+mj-cs"/>
              </a:rPr>
              <a:t>Требования при оборудовании</a:t>
            </a:r>
          </a:p>
          <a:p>
            <a:pPr algn="ctr"/>
            <a:r>
              <a:rPr lang="ru-RU" sz="28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ea typeface="+mj-ea"/>
                <a:cs typeface="+mj-cs"/>
              </a:rPr>
              <a:t> уголка  экспериментирования в группе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916832"/>
            <a:ext cx="55446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безопасность для жизни и 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здоровья детей;</a:t>
            </a:r>
          </a:p>
          <a:p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 достаточность;</a:t>
            </a:r>
          </a:p>
          <a:p>
            <a:pPr>
              <a:buFont typeface="Arial" pitchFamily="34" charset="0"/>
              <a:buChar char="•"/>
            </a:pP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 доступность 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расположения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31640" y="476673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В уголке экспериментальной деятельности  должны быть выделены: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988840"/>
            <a:ext cx="66247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1) место для постоянной выставки, где размещают музей, различные коллекции. Экспонаты, редкие предметы (раковины, камни, кристаллы, перья и т. п.) 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2) место для приборов.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Место для хранения материалов (природного, "бросового") 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3) место для проведения опытов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4) место для неструктурированных материалов (песок, вода, опилки, стружка, пенопласт и др.) 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835696" y="404664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ea typeface="+mj-ea"/>
                <a:cs typeface="+mj-cs"/>
              </a:rPr>
              <a:t>Уголок экспериментирования делится на следующие компоненты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2348880"/>
            <a:ext cx="5688632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28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Компонент дидактический  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r>
              <a:rPr lang="ru-RU" sz="28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   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28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Компонент оборудования 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r>
              <a:rPr lang="ru-RU" sz="28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      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28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Компонент стимулирующий</a:t>
            </a:r>
            <a:endParaRPr lang="ru-RU" sz="2800" kern="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MV Boli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516</Words>
  <Application>Microsoft Office PowerPoint</Application>
  <PresentationFormat>Экран (4:3)</PresentationFormat>
  <Paragraphs>112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(средней)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школа 80</cp:lastModifiedBy>
  <cp:revision>75</cp:revision>
  <dcterms:created xsi:type="dcterms:W3CDTF">2015-11-05T17:10:03Z</dcterms:created>
  <dcterms:modified xsi:type="dcterms:W3CDTF">2016-10-04T08:36:49Z</dcterms:modified>
</cp:coreProperties>
</file>