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875" r:id="rId2"/>
    <p:sldMasterId id="2147483923" r:id="rId3"/>
  </p:sldMasterIdLst>
  <p:notesMasterIdLst>
    <p:notesMasterId r:id="rId15"/>
  </p:notesMasterIdLst>
  <p:handoutMasterIdLst>
    <p:handoutMasterId r:id="rId16"/>
  </p:handoutMasterIdLst>
  <p:sldIdLst>
    <p:sldId id="258" r:id="rId4"/>
    <p:sldId id="335" r:id="rId5"/>
    <p:sldId id="336" r:id="rId6"/>
    <p:sldId id="352" r:id="rId7"/>
    <p:sldId id="351" r:id="rId8"/>
    <p:sldId id="350" r:id="rId9"/>
    <p:sldId id="353" r:id="rId10"/>
    <p:sldId id="354" r:id="rId11"/>
    <p:sldId id="337" r:id="rId12"/>
    <p:sldId id="355" r:id="rId13"/>
    <p:sldId id="356" r:id="rId14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E6C"/>
    <a:srgbClr val="FA7D00"/>
    <a:srgbClr val="FF3300"/>
    <a:srgbClr val="EE7700"/>
    <a:srgbClr val="2C2C84"/>
    <a:srgbClr val="003300"/>
    <a:srgbClr val="FF8E1D"/>
    <a:srgbClr val="802B22"/>
    <a:srgbClr val="E27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50" d="100"/>
          <a:sy n="50" d="100"/>
        </p:scale>
        <p:origin x="-2550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EFCC8-5363-4E2D-BAD9-73B4BE153776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53254-9B94-438F-95BE-FC9EDD85B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1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DFCCC61-96EF-43ED-846B-EC42CFD9C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83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CCC61-96EF-43ED-846B-EC42CFD9C4E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90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CCC61-96EF-43ED-846B-EC42CFD9C4E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90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2295525"/>
            <a:ext cx="6202362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Заголовок</a:t>
            </a:r>
            <a:br>
              <a:rPr lang="ru-RU"/>
            </a:br>
            <a:r>
              <a:rPr lang="ru-RU"/>
              <a:t>Слайда-разделителя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FE77B-6382-4A2B-AB22-D862F9866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72313" y="115888"/>
            <a:ext cx="2071687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2488" y="115888"/>
            <a:ext cx="6067425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C90B-3F0C-4F41-9656-231FD0F7B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1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FA4B9-D902-4E61-AB07-8B2CE4686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31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BD157-994B-4CBB-9AC0-167D3B9597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667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CAF30-75A2-489B-A62A-8CDCB19635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12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ED50D-7087-4BDA-915C-DA7DF694DC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285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A475B-7F91-4770-AB93-7974638FD1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382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BE3BE-D546-4393-BD68-D34B6516F7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483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4DCFA-C800-4ED8-B344-93BF6F259E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29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4B9-D902-4E61-AB07-8B2CE4686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81070-3482-4DED-8726-4229CFD18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86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FE77B-6382-4A2B-AB22-D862F9866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26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22,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AC90B-3F0C-4F41-9656-231FD0F7B6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601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FA4B9-D902-4E61-AB07-8B2CE4686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BD157-994B-4CBB-9AC0-167D3B9597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CAF30-75A2-489B-A62A-8CDCB19635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ED50D-7087-4BDA-915C-DA7DF694DC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A475B-7F91-4770-AB93-7974638FD1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BE3BE-D546-4393-BD68-D34B6516F7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BD157-994B-4CBB-9AC0-167D3B959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4DCFA-C800-4ED8-B344-93BF6F259E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81070-3482-4DED-8726-4229CFD18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BFE77B-6382-4A2B-AB22-D862F9866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AC90B-3F0C-4F41-9656-231FD0F7B6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2488" y="1949450"/>
            <a:ext cx="3846512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1400" y="1949450"/>
            <a:ext cx="3846513" cy="3927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CAF30-75A2-489B-A62A-8CDCB1963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ED50D-7087-4BDA-915C-DA7DF694D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A475B-7F91-4770-AB93-7974638FD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BE3BE-D546-4393-BD68-D34B6516F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4DCFA-C800-4ED8-B344-93BF6F259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81070-3482-4DED-8726-4229CFD18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  <a:br>
              <a:rPr lang="ru-RU" smtClean="0"/>
            </a:br>
            <a:r>
              <a:rPr lang="ru-RU" smtClean="0"/>
              <a:t>Можно в две строки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2488" y="1949450"/>
            <a:ext cx="784542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7088" y="6365875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D3CE46F-FC0B-41FF-86FE-4C8E745CF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2C2C84"/>
          </a:solidFill>
          <a:latin typeface="Arial" pitchFamily="34" charset="0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200">
          <a:solidFill>
            <a:srgbClr val="2C2C84"/>
          </a:solidFill>
          <a:latin typeface="+mn-lt"/>
          <a:ea typeface="+mn-ea"/>
          <a:cs typeface="+mn-cs"/>
        </a:defRPr>
      </a:lvl1pPr>
      <a:lvl2pPr marL="712788" indent="-180975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C2C84"/>
          </a:solidFill>
          <a:latin typeface="+mn-lt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C2C8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2C2C84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E4199-1D1A-4FDA-B13F-E97F2F15D2C1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3CE46F-FC0B-41FF-86FE-4C8E745CF4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9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D3CE46F-FC0B-41FF-86FE-4C8E745CF4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95536" y="548680"/>
            <a:ext cx="50746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Индивидуальный </a:t>
            </a:r>
            <a:r>
              <a:rPr lang="ru-RU" sz="2800" b="1" dirty="0"/>
              <a:t>образовательный маршрут  ребенка</a:t>
            </a:r>
            <a:r>
              <a:rPr lang="ru-RU" sz="2800" dirty="0"/>
              <a:t>: </a:t>
            </a:r>
            <a:r>
              <a:rPr lang="ru-RU" sz="2800" dirty="0" smtClean="0"/>
              <a:t>ретроспективный </a:t>
            </a:r>
            <a:r>
              <a:rPr lang="ru-RU" sz="2800" dirty="0"/>
              <a:t>анализ и </a:t>
            </a:r>
            <a:r>
              <a:rPr lang="ru-RU" sz="2800" dirty="0" smtClean="0"/>
              <a:t>технологический </a:t>
            </a:r>
            <a:r>
              <a:rPr lang="ru-RU" sz="2800" dirty="0"/>
              <a:t>подход к проектированию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971600" y="3284984"/>
            <a:ext cx="59401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Федорцева</a:t>
            </a:r>
            <a:r>
              <a:rPr lang="ru-RU" b="1" dirty="0"/>
              <a:t> Марина Борисовна, </a:t>
            </a:r>
            <a:endParaRPr lang="ru-RU" b="1" dirty="0" smtClean="0"/>
          </a:p>
          <a:p>
            <a:pPr algn="ctr"/>
            <a:r>
              <a:rPr lang="ru-RU" dirty="0" smtClean="0"/>
              <a:t>кандидат педагогических наук, </a:t>
            </a:r>
          </a:p>
          <a:p>
            <a:pPr algn="ctr"/>
            <a:r>
              <a:rPr lang="ru-RU" dirty="0" smtClean="0"/>
              <a:t>заведующий кафедрой </a:t>
            </a:r>
          </a:p>
          <a:p>
            <a:pPr algn="ctr"/>
            <a:r>
              <a:rPr lang="ru-RU" dirty="0" smtClean="0"/>
              <a:t>дошкольного образования МАОУ ДПО ИПК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BE3BE-D546-4393-BD68-D34B6516F7A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70287"/>
              </p:ext>
            </p:extLst>
          </p:nvPr>
        </p:nvGraphicFramePr>
        <p:xfrm>
          <a:off x="179512" y="260648"/>
          <a:ext cx="8720608" cy="4109271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158904"/>
                <a:gridCol w="2430890"/>
                <a:gridCol w="2039908"/>
                <a:gridCol w="2090906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600" b="1" dirty="0" smtClean="0">
                          <a:effectLst/>
                        </a:rPr>
                        <a:t>Феноменология </a:t>
                      </a:r>
                      <a:r>
                        <a:rPr lang="ru-RU" sz="1600" b="1" dirty="0">
                          <a:effectLst/>
                        </a:rPr>
                        <a:t>трудностей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Возможные психологические причины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Психодиаг-ностические</a:t>
                      </a:r>
                      <a:r>
                        <a:rPr lang="ru-RU" sz="1600" b="1" dirty="0" smtClean="0">
                          <a:effectLst/>
                        </a:rPr>
                        <a:t> </a:t>
                      </a:r>
                      <a:r>
                        <a:rPr lang="ru-RU" sz="1600" b="1" dirty="0">
                          <a:effectLst/>
                        </a:rPr>
                        <a:t>методики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Продолжение Рекомендации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440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6. Неусидчив (13,1%)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1. Низкий уровень развития произвольности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 Индивидуально-типологические особенности личности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1. Методика "Графический диктант"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 Методика изучения темперамента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1. Упражнения 68-72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2. Щадящий режим, учет при обучении индивидуальных особенностей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3. Низкий уровень развития волевой сферы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3. Методика "Графический диктант", "Домик"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3. Упражнения 59, 60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12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4. Другие психологические причины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pic>
        <p:nvPicPr>
          <p:cNvPr id="7" name="Picture 2" descr="http://cs608917.vk.me/v608917006/6159/KGC-Elm1p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3209156" cy="320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91880" y="4581128"/>
            <a:ext cx="61926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Ануфриев А.Ф., Костромина С.Н.</a:t>
            </a:r>
          </a:p>
          <a:p>
            <a:endParaRPr lang="ru-RU" sz="800" b="1" cap="all" dirty="0" smtClean="0"/>
          </a:p>
          <a:p>
            <a:r>
              <a:rPr lang="ru-RU" sz="1600" b="1" cap="all" dirty="0" smtClean="0"/>
              <a:t>Как </a:t>
            </a:r>
            <a:r>
              <a:rPr lang="ru-RU" sz="1600" b="1" cap="all" dirty="0"/>
              <a:t>преодолеть трудности в обучении детей. </a:t>
            </a:r>
            <a:endParaRPr lang="ru-RU" sz="1600" b="1" cap="all" dirty="0" smtClean="0"/>
          </a:p>
          <a:p>
            <a:endParaRPr lang="ru-RU" sz="800" b="1" cap="all" dirty="0"/>
          </a:p>
          <a:p>
            <a:r>
              <a:rPr lang="ru-RU" sz="1600" dirty="0" smtClean="0"/>
              <a:t>Психодиагностические </a:t>
            </a:r>
            <a:r>
              <a:rPr lang="ru-RU" sz="1600" dirty="0"/>
              <a:t>таблицы. Психодиагностические методики. Коррекционные упражнения. — М.: </a:t>
            </a:r>
            <a:r>
              <a:rPr lang="ru-RU" sz="1600" dirty="0" smtClean="0"/>
              <a:t>Ось-89, </a:t>
            </a:r>
          </a:p>
          <a:p>
            <a:r>
              <a:rPr lang="ru-RU" sz="1600" dirty="0" smtClean="0"/>
              <a:t>1997</a:t>
            </a:r>
            <a:r>
              <a:rPr lang="ru-RU" sz="1600" dirty="0"/>
              <a:t>. - 224 с. </a:t>
            </a:r>
            <a:r>
              <a:rPr lang="ru-RU" sz="1600" dirty="0" smtClean="0"/>
              <a:t>- (</a:t>
            </a:r>
            <a:r>
              <a:rPr lang="ru-RU" sz="1600" dirty="0"/>
              <a:t>Практическая психология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44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95536" y="548680"/>
            <a:ext cx="507466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/>
              <a:t>Индивидуальный </a:t>
            </a:r>
            <a:r>
              <a:rPr lang="ru-RU" sz="2800" b="1" dirty="0"/>
              <a:t>образовательный маршрут  ребенка</a:t>
            </a:r>
            <a:r>
              <a:rPr lang="ru-RU" sz="2800" dirty="0"/>
              <a:t>: </a:t>
            </a:r>
            <a:r>
              <a:rPr lang="ru-RU" sz="2800" dirty="0" smtClean="0"/>
              <a:t>ретроспективный </a:t>
            </a:r>
            <a:r>
              <a:rPr lang="ru-RU" sz="2800" dirty="0"/>
              <a:t>анализ и </a:t>
            </a:r>
            <a:r>
              <a:rPr lang="ru-RU" sz="2800" dirty="0" smtClean="0"/>
              <a:t>технологический </a:t>
            </a:r>
            <a:r>
              <a:rPr lang="ru-RU" sz="2800" dirty="0"/>
              <a:t>подход к проектированию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971600" y="3284984"/>
            <a:ext cx="59401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Федорцева</a:t>
            </a:r>
            <a:r>
              <a:rPr lang="ru-RU" b="1" dirty="0"/>
              <a:t> Марина Борисовна, </a:t>
            </a:r>
            <a:endParaRPr lang="ru-RU" b="1" dirty="0" smtClean="0"/>
          </a:p>
          <a:p>
            <a:pPr algn="ctr"/>
            <a:r>
              <a:rPr lang="ru-RU" dirty="0" smtClean="0"/>
              <a:t>кандидат педагогических наук, </a:t>
            </a:r>
          </a:p>
          <a:p>
            <a:pPr algn="ctr"/>
            <a:r>
              <a:rPr lang="ru-RU" dirty="0" smtClean="0"/>
              <a:t>заведующий кафедрой </a:t>
            </a:r>
          </a:p>
          <a:p>
            <a:pPr algn="ctr"/>
            <a:r>
              <a:rPr lang="ru-RU" dirty="0" smtClean="0"/>
              <a:t>дошкольного образования МАОУ ДПО ИПК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1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400" b="1" cap="all" dirty="0" smtClean="0"/>
              <a:t>Федеральный </a:t>
            </a:r>
            <a:r>
              <a:rPr lang="ru-RU" sz="2400" b="1" cap="all" dirty="0"/>
              <a:t>закон </a:t>
            </a:r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>«</a:t>
            </a:r>
            <a:r>
              <a:rPr lang="ru-RU" sz="2400" b="1" cap="all" dirty="0"/>
              <a:t>Об образовании в Российской Федерации» </a:t>
            </a:r>
            <a:r>
              <a:rPr lang="ru-RU" sz="2400" b="1" cap="all" dirty="0">
                <a:solidFill>
                  <a:srgbClr val="000099"/>
                </a:solidFill>
              </a:rPr>
              <a:t/>
            </a:r>
            <a:br>
              <a:rPr lang="ru-RU" sz="2400" b="1" cap="all" dirty="0">
                <a:solidFill>
                  <a:srgbClr val="000099"/>
                </a:solidFill>
              </a:rPr>
            </a:br>
            <a:endParaRPr lang="ru-RU" sz="2800" b="1" cap="all" dirty="0">
              <a:solidFill>
                <a:srgbClr val="000099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218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42802"/>
            <a:ext cx="843528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i="1" dirty="0" smtClean="0"/>
              <a:t>Статья </a:t>
            </a:r>
            <a:r>
              <a:rPr lang="ru-RU" sz="1900" b="1" i="1" dirty="0"/>
              <a:t>64. Дошкольное </a:t>
            </a:r>
            <a:r>
              <a:rPr lang="ru-RU" sz="1900" b="1" i="1" dirty="0" smtClean="0"/>
              <a:t>образование</a:t>
            </a:r>
          </a:p>
          <a:p>
            <a:endParaRPr lang="ru-RU" sz="1900" b="1" i="1" dirty="0" smtClean="0"/>
          </a:p>
          <a:p>
            <a:r>
              <a:rPr lang="ru-RU" sz="1900" b="1" dirty="0" smtClean="0"/>
              <a:t>1. Дошкольное </a:t>
            </a:r>
            <a:r>
              <a:rPr lang="ru-RU" sz="1900" b="1" dirty="0"/>
              <a:t>образование направлено на </a:t>
            </a:r>
            <a:r>
              <a:rPr lang="ru-RU" sz="1900" b="1" dirty="0">
                <a:solidFill>
                  <a:srgbClr val="000099"/>
                </a:solidFill>
              </a:rPr>
              <a:t>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</a:t>
            </a:r>
            <a:r>
              <a:rPr lang="ru-RU" sz="1900" b="1" dirty="0" smtClean="0">
                <a:solidFill>
                  <a:srgbClr val="000099"/>
                </a:solidFill>
              </a:rPr>
              <a:t>.</a:t>
            </a:r>
          </a:p>
          <a:p>
            <a:endParaRPr lang="ru-RU" sz="1900" b="1" dirty="0" smtClean="0">
              <a:solidFill>
                <a:srgbClr val="000099"/>
              </a:solidFill>
            </a:endParaRPr>
          </a:p>
          <a:p>
            <a:r>
              <a:rPr lang="ru-RU" sz="1900" b="1" dirty="0" smtClean="0"/>
              <a:t>2</a:t>
            </a:r>
            <a:r>
              <a:rPr lang="ru-RU" sz="1900" b="1" dirty="0"/>
              <a:t>. Образовательные программы дошкольного образования направлены на </a:t>
            </a:r>
            <a:r>
              <a:rPr lang="ru-RU" sz="1900" b="1" dirty="0">
                <a:solidFill>
                  <a:srgbClr val="FF0000"/>
                </a:solidFill>
              </a:rPr>
              <a:t>разностороннее развитие детей дошкольного возраста с учетом их возрастных и индивидуальных особенностей</a:t>
            </a:r>
            <a:r>
              <a:rPr lang="ru-RU" sz="1900" b="1" dirty="0"/>
              <a:t>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</a:t>
            </a:r>
            <a:r>
              <a:rPr lang="ru-RU" sz="1900" b="1" dirty="0" smtClean="0"/>
              <a:t>                          </a:t>
            </a:r>
            <a:r>
              <a:rPr lang="ru-RU" sz="1900" b="1" dirty="0" smtClean="0">
                <a:solidFill>
                  <a:srgbClr val="FF0000"/>
                </a:solidFill>
              </a:rPr>
              <a:t>на </a:t>
            </a:r>
            <a:r>
              <a:rPr lang="ru-RU" sz="1900" b="1" dirty="0">
                <a:solidFill>
                  <a:srgbClr val="FF0000"/>
                </a:solidFill>
              </a:rPr>
              <a:t>основе индивидуального подхода</a:t>
            </a:r>
            <a:r>
              <a:rPr lang="ru-RU" sz="1900" b="1" dirty="0"/>
              <a:t> к детям дошкольного возраста </a:t>
            </a:r>
            <a:r>
              <a:rPr lang="ru-RU" sz="1900" b="1" dirty="0" smtClean="0"/>
              <a:t> и </a:t>
            </a:r>
            <a:r>
              <a:rPr lang="ru-RU" sz="1900" b="1" dirty="0"/>
              <a:t>специфичных для детей дошкольного возраста видов деятельности. 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7728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200" b="1" cap="all" dirty="0">
                <a:solidFill>
                  <a:srgbClr val="000099"/>
                </a:solidFill>
              </a:rPr>
              <a:t>Федеральный государственный образовательный стандарт </a:t>
            </a:r>
            <a:r>
              <a:rPr lang="ru-RU" sz="2200" b="1" cap="all" dirty="0" smtClean="0">
                <a:solidFill>
                  <a:srgbClr val="000099"/>
                </a:solidFill>
              </a:rPr>
              <a:t>дошкольного </a:t>
            </a:r>
            <a:r>
              <a:rPr lang="ru-RU" sz="2200" b="1" cap="all" dirty="0">
                <a:solidFill>
                  <a:srgbClr val="000099"/>
                </a:solidFill>
              </a:rPr>
              <a:t>образования (ФГОС ДО) </a:t>
            </a:r>
            <a:endParaRPr lang="ru-RU" sz="2200" cap="all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64137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I</a:t>
            </a:r>
            <a:r>
              <a:rPr lang="ru-RU" sz="2000" b="1" dirty="0" smtClean="0"/>
              <a:t>. ОБЩИЕ ПОЛОЖЕНИЯ</a:t>
            </a:r>
          </a:p>
          <a:p>
            <a:pPr marL="0" indent="0">
              <a:buNone/>
            </a:pPr>
            <a:endParaRPr lang="ru-RU" sz="1000" b="1" dirty="0" smtClean="0"/>
          </a:p>
          <a:p>
            <a:pPr marL="0" indent="0">
              <a:buNone/>
            </a:pPr>
            <a:r>
              <a:rPr lang="ru-RU" sz="2000" b="1" dirty="0" smtClean="0"/>
              <a:t>1.3</a:t>
            </a:r>
            <a:r>
              <a:rPr lang="ru-RU" sz="2000" b="1" dirty="0"/>
              <a:t>. В Стандарте учитываются:</a:t>
            </a:r>
          </a:p>
          <a:p>
            <a:pPr marL="0" indent="0">
              <a:buNone/>
            </a:pPr>
            <a:r>
              <a:rPr lang="ru-RU" sz="2000" b="1" dirty="0"/>
              <a:t>1) </a:t>
            </a:r>
            <a:r>
              <a:rPr lang="ru-RU" sz="2000" b="1" dirty="0">
                <a:solidFill>
                  <a:srgbClr val="FF0000"/>
                </a:solidFill>
              </a:rPr>
              <a:t>индивидуальные </a:t>
            </a:r>
            <a:r>
              <a:rPr lang="ru-RU" sz="2000" b="1" dirty="0"/>
              <a:t>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</a:t>
            </a:r>
            <a:r>
              <a:rPr lang="ru-RU" sz="2000" b="1" dirty="0">
                <a:solidFill>
                  <a:srgbClr val="FF0000"/>
                </a:solidFill>
              </a:rPr>
              <a:t>индивидуальные </a:t>
            </a:r>
            <a:r>
              <a:rPr lang="ru-RU" sz="2000" b="1" dirty="0"/>
              <a:t>потребности отдельных категорий детей, </a:t>
            </a:r>
            <a:r>
              <a:rPr lang="ru-RU" sz="2000" b="1" dirty="0" smtClean="0"/>
              <a:t>           в </a:t>
            </a:r>
            <a:r>
              <a:rPr lang="ru-RU" sz="2000" b="1" dirty="0"/>
              <a:t>том числе с ограниченными возможностями </a:t>
            </a:r>
            <a:r>
              <a:rPr lang="ru-RU" sz="2000" b="1" dirty="0" smtClean="0"/>
              <a:t>здоровья…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1.4</a:t>
            </a:r>
            <a:r>
              <a:rPr lang="ru-RU" sz="2000" b="1" dirty="0"/>
              <a:t>. Основные принципы дошкольного образования:</a:t>
            </a:r>
          </a:p>
          <a:p>
            <a:pPr marL="0" indent="0">
              <a:buNone/>
            </a:pPr>
            <a:r>
              <a:rPr lang="ru-RU" sz="2000" b="1" dirty="0"/>
              <a:t>2) построение образовательной деятельности на основе </a:t>
            </a:r>
            <a:r>
              <a:rPr lang="ru-RU" sz="2000" b="1" dirty="0">
                <a:solidFill>
                  <a:srgbClr val="FF0000"/>
                </a:solidFill>
              </a:rPr>
              <a:t>индивидуальных </a:t>
            </a:r>
            <a:r>
              <a:rPr lang="ru-RU" sz="2000" b="1" dirty="0"/>
              <a:t>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</a:t>
            </a:r>
            <a:r>
              <a:rPr lang="ru-RU" sz="2000" b="1" dirty="0">
                <a:solidFill>
                  <a:srgbClr val="FF0000"/>
                </a:solidFill>
              </a:rPr>
              <a:t>индивидуализация дошкольного образования</a:t>
            </a:r>
            <a:r>
              <a:rPr lang="ru-RU" sz="2000" b="1" dirty="0" smtClean="0"/>
              <a:t>)…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endParaRPr lang="ru-RU" sz="1900" b="1" dirty="0" smtClean="0"/>
          </a:p>
        </p:txBody>
      </p:sp>
    </p:spTree>
    <p:extLst>
      <p:ext uri="{BB962C8B-B14F-4D97-AF65-F5344CB8AC3E}">
        <p14:creationId xmlns:p14="http://schemas.microsoft.com/office/powerpoint/2010/main" val="3421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200" b="1" cap="all" dirty="0">
                <a:solidFill>
                  <a:srgbClr val="000099"/>
                </a:solidFill>
              </a:rPr>
              <a:t>Федеральный государственный образовательный стандарт </a:t>
            </a:r>
            <a:r>
              <a:rPr lang="ru-RU" sz="2200" b="1" cap="all" dirty="0" smtClean="0">
                <a:solidFill>
                  <a:srgbClr val="000099"/>
                </a:solidFill>
              </a:rPr>
              <a:t>дошкольного </a:t>
            </a:r>
            <a:r>
              <a:rPr lang="ru-RU" sz="2200" b="1" cap="all" dirty="0">
                <a:solidFill>
                  <a:srgbClr val="000099"/>
                </a:solidFill>
              </a:rPr>
              <a:t>образования (ФГОС ДО) </a:t>
            </a:r>
            <a:endParaRPr lang="ru-RU" sz="2200" cap="all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442535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/>
              <a:t>I</a:t>
            </a:r>
            <a:r>
              <a:rPr lang="ru-RU" sz="2000" b="1" dirty="0" smtClean="0"/>
              <a:t>. ОБЩИЕ ПОЛОЖЕНИЯ</a:t>
            </a:r>
          </a:p>
          <a:p>
            <a:pPr marL="0" indent="0">
              <a:buNone/>
            </a:pPr>
            <a:endParaRPr lang="ru-RU" sz="1000" b="1" dirty="0" smtClean="0"/>
          </a:p>
          <a:p>
            <a:pPr marL="0" indent="0">
              <a:buNone/>
            </a:pPr>
            <a:r>
              <a:rPr lang="ru-RU" sz="2000" b="1" dirty="0" smtClean="0"/>
              <a:t>1.6</a:t>
            </a:r>
            <a:r>
              <a:rPr lang="ru-RU" sz="2000" b="1" dirty="0"/>
              <a:t>. Стандарт направлен на решение следующих задач:</a:t>
            </a:r>
          </a:p>
          <a:p>
            <a:pPr marL="0" indent="0">
              <a:buNone/>
            </a:pPr>
            <a:r>
              <a:rPr lang="ru-RU" sz="2000" b="1" dirty="0"/>
              <a:t>4) создания благоприятных условий развития детей в соответствии с их возрастными и </a:t>
            </a:r>
            <a:r>
              <a:rPr lang="ru-RU" sz="2000" b="1" dirty="0">
                <a:solidFill>
                  <a:srgbClr val="FF0000"/>
                </a:solidFill>
              </a:rPr>
              <a:t>индивидуальными</a:t>
            </a:r>
            <a:r>
              <a:rPr lang="ru-RU" sz="2000" b="1" dirty="0"/>
              <a:t>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marL="0" indent="0">
              <a:buNone/>
            </a:pPr>
            <a:r>
              <a:rPr lang="ru-RU" sz="2000" b="1" dirty="0"/>
              <a:t>8) формирования социокультурной среды, соответствующей возрастным, </a:t>
            </a:r>
            <a:r>
              <a:rPr lang="ru-RU" sz="2000" b="1" dirty="0">
                <a:solidFill>
                  <a:srgbClr val="FF0000"/>
                </a:solidFill>
              </a:rPr>
              <a:t>индивидуальным</a:t>
            </a:r>
            <a:r>
              <a:rPr lang="ru-RU" sz="2000" b="1" dirty="0"/>
              <a:t>, психологическим и физиологическим особенностям детей…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endParaRPr lang="ru-RU" sz="1900" b="1" dirty="0" smtClean="0"/>
          </a:p>
        </p:txBody>
      </p:sp>
    </p:spTree>
    <p:extLst>
      <p:ext uri="{BB962C8B-B14F-4D97-AF65-F5344CB8AC3E}">
        <p14:creationId xmlns:p14="http://schemas.microsoft.com/office/powerpoint/2010/main" val="16320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200" b="1" cap="all" dirty="0">
                <a:solidFill>
                  <a:srgbClr val="000099"/>
                </a:solidFill>
              </a:rPr>
              <a:t>Федеральный государственный образовательный стандарт </a:t>
            </a:r>
            <a:r>
              <a:rPr lang="ru-RU" sz="2200" b="1" cap="all" dirty="0" smtClean="0">
                <a:solidFill>
                  <a:srgbClr val="000099"/>
                </a:solidFill>
              </a:rPr>
              <a:t>дошкольного </a:t>
            </a:r>
            <a:r>
              <a:rPr lang="ru-RU" sz="2200" b="1" cap="all" dirty="0">
                <a:solidFill>
                  <a:srgbClr val="000099"/>
                </a:solidFill>
              </a:rPr>
              <a:t>образования (ФГОС ДО) </a:t>
            </a:r>
            <a:endParaRPr lang="ru-RU" sz="2200" cap="all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641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cap="all" dirty="0" smtClean="0"/>
              <a:t>II</a:t>
            </a:r>
            <a:r>
              <a:rPr lang="ru-RU" sz="2000" b="1" cap="all" dirty="0"/>
              <a:t>. Требования к структуре образовательной программы дошкольного образования и ее </a:t>
            </a:r>
            <a:r>
              <a:rPr lang="ru-RU" sz="2000" b="1" cap="all" dirty="0" smtClean="0"/>
              <a:t>объему</a:t>
            </a:r>
          </a:p>
          <a:p>
            <a:pPr marL="0" indent="0">
              <a:buNone/>
            </a:pPr>
            <a:endParaRPr lang="ru-RU" sz="1000" b="1" cap="all" dirty="0"/>
          </a:p>
          <a:p>
            <a:pPr marL="0" indent="0">
              <a:buNone/>
            </a:pPr>
            <a:r>
              <a:rPr lang="ru-RU" sz="1800" b="1" dirty="0" smtClean="0"/>
              <a:t>2.3</a:t>
            </a:r>
            <a:r>
              <a:rPr lang="ru-RU" sz="1800" b="1" dirty="0"/>
              <a:t>. Программа формируется как программа психолого-педагогической поддержки позитивной социализации и </a:t>
            </a:r>
            <a:r>
              <a:rPr lang="ru-RU" sz="1800" b="1" dirty="0">
                <a:solidFill>
                  <a:srgbClr val="FF0000"/>
                </a:solidFill>
              </a:rPr>
              <a:t>индивидуализации</a:t>
            </a:r>
            <a:r>
              <a:rPr lang="ru-RU" sz="1800" b="1" dirty="0"/>
              <a:t>, развития личности детей дошкольного возраста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</a:t>
            </a:r>
            <a:r>
              <a:rPr lang="ru-RU" sz="1800" b="1" dirty="0" smtClean="0"/>
              <a:t>).</a:t>
            </a:r>
          </a:p>
          <a:p>
            <a:pPr marL="0" indent="0">
              <a:buNone/>
            </a:pPr>
            <a:endParaRPr lang="ru-RU" sz="1000" b="1" dirty="0" smtClean="0"/>
          </a:p>
          <a:p>
            <a:pPr marL="0" indent="0">
              <a:buNone/>
            </a:pPr>
            <a:r>
              <a:rPr lang="ru-RU" sz="1800" b="1" dirty="0"/>
              <a:t>2.11.1. Целевой раздел включает в себя пояснительную записку и планируемые результаты освоения </a:t>
            </a:r>
            <a:r>
              <a:rPr lang="ru-RU" sz="1800" b="1" dirty="0" smtClean="0"/>
              <a:t>программы… Планируемые </a:t>
            </a:r>
            <a:r>
              <a:rPr lang="ru-RU" sz="1800" b="1" dirty="0"/>
              <a:t>результаты освоения Программы конкретизируют требования Стандарта к целевым ориентирам в обязательной части и части, формируемой участниками образовательных отношений, с учетом возрастных возможностей и</a:t>
            </a:r>
            <a:r>
              <a:rPr lang="ru-RU" sz="1800" b="1" dirty="0">
                <a:solidFill>
                  <a:srgbClr val="FF0000"/>
                </a:solidFill>
              </a:rPr>
              <a:t> индивидуальных </a:t>
            </a:r>
            <a:r>
              <a:rPr lang="ru-RU" sz="1800" b="1" dirty="0"/>
              <a:t>различий (</a:t>
            </a:r>
            <a:r>
              <a:rPr lang="ru-RU" sz="1800" b="1" dirty="0">
                <a:solidFill>
                  <a:srgbClr val="FF0000"/>
                </a:solidFill>
              </a:rPr>
              <a:t>индивидуальных траекторий развития</a:t>
            </a:r>
            <a:r>
              <a:rPr lang="ru-RU" sz="1800" b="1" dirty="0"/>
              <a:t>) детей, а также особенностей развития детей с ограниченными возможностями здоровья, в том числе детей-инвалидов (далее - дети с ограниченными возможностями здоровья).</a:t>
            </a:r>
          </a:p>
          <a:p>
            <a:pPr marL="0" indent="0">
              <a:buNone/>
            </a:pPr>
            <a:endParaRPr lang="ru-RU" sz="1900" b="1" dirty="0" smtClean="0"/>
          </a:p>
          <a:p>
            <a:pPr marL="0" indent="0">
              <a:buNone/>
            </a:pPr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37676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200" b="1" cap="all" dirty="0">
                <a:solidFill>
                  <a:srgbClr val="000099"/>
                </a:solidFill>
              </a:rPr>
              <a:t>Федеральный государственный образовательный стандарт </a:t>
            </a:r>
            <a:r>
              <a:rPr lang="ru-RU" sz="2200" b="1" cap="all" dirty="0" smtClean="0">
                <a:solidFill>
                  <a:srgbClr val="000099"/>
                </a:solidFill>
              </a:rPr>
              <a:t>дошкольного </a:t>
            </a:r>
            <a:r>
              <a:rPr lang="ru-RU" sz="2200" b="1" cap="all" dirty="0">
                <a:solidFill>
                  <a:srgbClr val="000099"/>
                </a:solidFill>
              </a:rPr>
              <a:t>образования (ФГОС ДО) </a:t>
            </a:r>
            <a:endParaRPr lang="ru-RU" sz="2200" cap="all" dirty="0">
              <a:solidFill>
                <a:srgbClr val="00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71338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III. ТРЕБОВАНИЯ К УСЛОВИЯМ РЕАЛИЗАЦИИ ОСНОВНОЙ ОБРАЗОВАТЕЛЬНОЙ ПРОГРАММЫ ДОШКОЛЬНОГО ОБРАЗОВАНИЯ </a:t>
            </a:r>
          </a:p>
          <a:p>
            <a:pPr marL="0" indent="0">
              <a:spcBef>
                <a:spcPts val="0"/>
              </a:spcBef>
              <a:buNone/>
            </a:pPr>
            <a:endParaRPr lang="ru-RU" sz="1000" b="1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/>
              <a:t>3.2. Требования к психолого-педагогическим условиям реализации основной образовательной программы</a:t>
            </a:r>
          </a:p>
          <a:p>
            <a:pPr marL="0" indent="0">
              <a:spcBef>
                <a:spcPts val="0"/>
              </a:spcBef>
              <a:buNone/>
            </a:pPr>
            <a:endParaRPr lang="ru-RU" sz="1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3.2.3</a:t>
            </a:r>
            <a:r>
              <a:rPr lang="ru-RU" sz="1800" b="1" dirty="0"/>
              <a:t>. При реализации Программы может проводиться оценка </a:t>
            </a:r>
            <a:r>
              <a:rPr lang="ru-RU" sz="1800" b="1" dirty="0">
                <a:solidFill>
                  <a:srgbClr val="FF0000"/>
                </a:solidFill>
              </a:rPr>
              <a:t>индивидуального </a:t>
            </a:r>
            <a:r>
              <a:rPr lang="ru-RU" sz="1800" b="1" dirty="0"/>
              <a:t>развития </a:t>
            </a:r>
            <a:r>
              <a:rPr lang="ru-RU" sz="1800" b="1" dirty="0" smtClean="0"/>
              <a:t>детей. </a:t>
            </a:r>
            <a:r>
              <a:rPr lang="ru-RU" sz="1800" b="1" dirty="0"/>
              <a:t>Такая оценка производится педагогическим работником в рамках педагогической </a:t>
            </a:r>
            <a:r>
              <a:rPr lang="ru-RU" sz="1800" b="1" dirty="0" smtClean="0"/>
              <a:t>диагностики… Результаты </a:t>
            </a:r>
            <a:r>
              <a:rPr lang="ru-RU" sz="1800" b="1" dirty="0"/>
              <a:t>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/>
              <a:t>1) </a:t>
            </a:r>
            <a:r>
              <a:rPr lang="ru-RU" sz="1800" b="1" dirty="0">
                <a:solidFill>
                  <a:srgbClr val="FF0000"/>
                </a:solidFill>
              </a:rPr>
              <a:t>индивидуализации образования </a:t>
            </a:r>
            <a:r>
              <a:rPr lang="ru-RU" sz="1800" b="1" dirty="0"/>
              <a:t>(в том числе поддержки ребенка, построения его образовательной траектории или профессиональной коррекции особенностей его развития</a:t>
            </a:r>
            <a:r>
              <a:rPr lang="ru-RU" sz="1800" b="1" dirty="0" smtClean="0"/>
              <a:t>)…</a:t>
            </a:r>
            <a:endParaRPr lang="ru-RU" sz="1800" b="1" dirty="0"/>
          </a:p>
          <a:p>
            <a:pPr marL="0" indent="0">
              <a:buNone/>
            </a:pPr>
            <a:endParaRPr lang="ru-RU" sz="1000" b="1" dirty="0" smtClean="0"/>
          </a:p>
          <a:p>
            <a:pPr marL="0" indent="0">
              <a:buNone/>
            </a:pPr>
            <a:r>
              <a:rPr lang="ru-RU" sz="1800" b="1" dirty="0" smtClean="0"/>
              <a:t>3.2.5</a:t>
            </a:r>
            <a:r>
              <a:rPr lang="ru-RU" sz="1800" b="1" dirty="0"/>
              <a:t>. Условия, необходимые для создания социальной ситуации развития детей, соответствующей специфике дошкольного возраста, предполагают:</a:t>
            </a:r>
          </a:p>
          <a:p>
            <a:pPr marL="0" indent="0">
              <a:buNone/>
            </a:pPr>
            <a:r>
              <a:rPr lang="ru-RU" sz="1800" b="1" dirty="0"/>
              <a:t>2) поддержку </a:t>
            </a:r>
            <a:r>
              <a:rPr lang="ru-RU" sz="1800" b="1" dirty="0">
                <a:solidFill>
                  <a:srgbClr val="FF0000"/>
                </a:solidFill>
              </a:rPr>
              <a:t>индивидуальности</a:t>
            </a:r>
            <a:r>
              <a:rPr lang="ru-RU" sz="1800" b="1" dirty="0"/>
              <a:t> и инициативы детей…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1797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b="1" cap="all" dirty="0" smtClean="0">
                <a:solidFill>
                  <a:srgbClr val="000099"/>
                </a:solidFill>
              </a:rPr>
              <a:t>индивидуальный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2000" b="1" dirty="0" smtClean="0"/>
              <a:t>педагогический </a:t>
            </a:r>
            <a:r>
              <a:rPr lang="ru-RU" sz="2000" b="1" dirty="0"/>
              <a:t>принцип обучения и воспитания </a:t>
            </a:r>
            <a:r>
              <a:rPr lang="ru-RU" sz="2000" b="1" dirty="0" smtClean="0"/>
              <a:t>детей; </a:t>
            </a:r>
          </a:p>
          <a:p>
            <a:pPr marL="0" indent="0" algn="r">
              <a:buNone/>
            </a:pPr>
            <a:r>
              <a:rPr lang="ru-RU" sz="2000" b="1" dirty="0" smtClean="0"/>
              <a:t>предполагает:  1) изучение </a:t>
            </a:r>
            <a:r>
              <a:rPr lang="ru-RU" sz="2000" b="1" dirty="0"/>
              <a:t>и учет индивидуальных особенностей (индивидуальности) каждого ребенка, </a:t>
            </a:r>
            <a:endParaRPr lang="ru-RU" sz="2000" b="1" dirty="0" smtClean="0"/>
          </a:p>
          <a:p>
            <a:pPr marL="0" indent="0" algn="r">
              <a:buNone/>
            </a:pPr>
            <a:r>
              <a:rPr lang="ru-RU" sz="2000" b="1" dirty="0" smtClean="0"/>
              <a:t>2) выбор </a:t>
            </a:r>
            <a:r>
              <a:rPr lang="ru-RU" sz="2000" b="1" dirty="0"/>
              <a:t>форм, методов, средств взаимодействия с ребенком в </a:t>
            </a:r>
            <a:r>
              <a:rPr lang="ru-RU" sz="2000" b="1" dirty="0" smtClean="0"/>
              <a:t>разных видах деятельности </a:t>
            </a:r>
            <a:r>
              <a:rPr lang="ru-RU" sz="2000" b="1" dirty="0"/>
              <a:t>в соответствии с этими особенностями, </a:t>
            </a:r>
            <a:endParaRPr lang="ru-RU" sz="2000" b="1" dirty="0" smtClean="0"/>
          </a:p>
          <a:p>
            <a:pPr marL="0" indent="0" algn="r">
              <a:buNone/>
            </a:pPr>
            <a:r>
              <a:rPr lang="ru-RU" sz="2000" b="1" dirty="0" smtClean="0"/>
              <a:t>3) </a:t>
            </a:r>
            <a:r>
              <a:rPr lang="ru-RU" sz="2000" b="1" dirty="0"/>
              <a:t>создание специальных педагогических условий для развития индивидуальности в каждом ребенке.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Индивидуальный </a:t>
            </a:r>
            <a:r>
              <a:rPr lang="ru-RU" sz="2000" b="1" dirty="0"/>
              <a:t>подход к </a:t>
            </a:r>
            <a:r>
              <a:rPr lang="ru-RU" sz="2000" b="1" dirty="0" smtClean="0"/>
              <a:t>детям в </a:t>
            </a:r>
            <a:r>
              <a:rPr lang="ru-RU" sz="2000" b="1" dirty="0"/>
              <a:t>процессе обучения и воспитания в 80-е годы перерос в более глубокий принцип индивидуализации обучения и воспитания, </a:t>
            </a:r>
            <a:r>
              <a:rPr lang="ru-RU" sz="2000" b="1" dirty="0" smtClean="0"/>
              <a:t>а </a:t>
            </a:r>
            <a:r>
              <a:rPr lang="ru-RU" sz="2000" b="1" dirty="0"/>
              <a:t>в 90-е годы 20 столетия </a:t>
            </a:r>
            <a:r>
              <a:rPr lang="ru-RU" sz="2000" b="1" dirty="0" smtClean="0"/>
              <a:t>- в личностно-ориентированный </a:t>
            </a:r>
            <a:r>
              <a:rPr lang="ru-RU" sz="2000" b="1" dirty="0"/>
              <a:t>подход.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Реализация индивидуального </a:t>
            </a:r>
            <a:r>
              <a:rPr lang="ru-RU" sz="2000" b="1" dirty="0"/>
              <a:t>подхода гарантирует </a:t>
            </a:r>
            <a:r>
              <a:rPr lang="ru-RU" sz="2000" b="1" dirty="0" smtClean="0"/>
              <a:t>образовательному учреждению, семье </a:t>
            </a:r>
            <a:r>
              <a:rPr lang="ru-RU" sz="2000" b="1" dirty="0" smtClean="0">
                <a:solidFill>
                  <a:srgbClr val="FF0000"/>
                </a:solidFill>
              </a:rPr>
              <a:t>создание</a:t>
            </a:r>
            <a:r>
              <a:rPr lang="ru-RU" sz="2000" b="1" dirty="0" smtClean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ненасильственной культурологической системы </a:t>
            </a:r>
            <a:r>
              <a:rPr lang="ru-RU" sz="2000" b="1" dirty="0" err="1">
                <a:solidFill>
                  <a:srgbClr val="FF0000"/>
                </a:solidFill>
              </a:rPr>
              <a:t>природосообразного</a:t>
            </a:r>
            <a:r>
              <a:rPr lang="ru-RU" sz="2000" b="1" dirty="0">
                <a:solidFill>
                  <a:srgbClr val="FF0000"/>
                </a:solidFill>
              </a:rPr>
              <a:t> развития ребенка</a:t>
            </a:r>
            <a:r>
              <a:rPr lang="ru-RU" sz="2000" b="1" dirty="0"/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FA4B9-D902-4E61-AB07-8B2CE468652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BE3BE-D546-4393-BD68-D34B6516F7A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2050" name="Picture 2" descr="http://mtdata.ru/u21/photo0042/20266743552-0/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1" y="197484"/>
            <a:ext cx="3275523" cy="288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932756"/>
            <a:ext cx="324888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Диагностика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195384"/>
              </p:ext>
            </p:extLst>
          </p:nvPr>
        </p:nvGraphicFramePr>
        <p:xfrm>
          <a:off x="251520" y="3717032"/>
          <a:ext cx="3104868" cy="2905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787"/>
                <a:gridCol w="720081"/>
              </a:tblGrid>
              <a:tr h="4150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Затруднения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098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ym typeface="Wingdings 2"/>
                        </a:rPr>
                        <a:t></a:t>
                      </a:r>
                      <a:endParaRPr lang="ru-RU" b="1" dirty="0"/>
                    </a:p>
                  </a:txBody>
                  <a:tcPr/>
                </a:tc>
              </a:tr>
              <a:tr h="41509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098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5098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ym typeface="Wingdings 2"/>
                        </a:rPr>
                        <a:t></a:t>
                      </a:r>
                      <a:endParaRPr lang="ru-RU" b="1" dirty="0" smtClean="0"/>
                    </a:p>
                  </a:txBody>
                  <a:tcPr/>
                </a:tc>
              </a:tr>
              <a:tr h="415098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ym typeface="Wingdings 2"/>
                        </a:rPr>
                        <a:t></a:t>
                      </a:r>
                      <a:endParaRPr lang="ru-RU" b="1" dirty="0" smtClean="0"/>
                    </a:p>
                  </a:txBody>
                  <a:tcPr/>
                </a:tc>
              </a:tr>
              <a:tr h="415098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Прямая со стрелкой 19"/>
          <p:cNvCxnSpPr/>
          <p:nvPr/>
        </p:nvCxnSpPr>
        <p:spPr>
          <a:xfrm flipV="1">
            <a:off x="3428395" y="692696"/>
            <a:ext cx="2151717" cy="35283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428395" y="4077072"/>
            <a:ext cx="2151717" cy="14341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428394" y="5013176"/>
            <a:ext cx="2151718" cy="1002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04765"/>
              </p:ext>
            </p:extLst>
          </p:nvPr>
        </p:nvGraphicFramePr>
        <p:xfrm>
          <a:off x="5724128" y="197487"/>
          <a:ext cx="3240360" cy="639986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240360"/>
              </a:tblGrid>
              <a:tr h="106664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Образовательный маршрут</a:t>
                      </a:r>
                      <a:r>
                        <a:rPr lang="ru-RU" b="1" baseline="0" dirty="0" smtClean="0"/>
                        <a:t> по устранению затруднения                      1</a:t>
                      </a:r>
                      <a:endParaRPr lang="ru-RU" b="1" dirty="0"/>
                    </a:p>
                  </a:txBody>
                  <a:tcPr/>
                </a:tc>
              </a:tr>
              <a:tr h="1066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Образовательный маршрут</a:t>
                      </a:r>
                      <a:r>
                        <a:rPr lang="ru-RU" b="1" baseline="0" dirty="0" smtClean="0"/>
                        <a:t> по устранению затруднения                      2</a:t>
                      </a:r>
                      <a:endParaRPr lang="ru-RU" b="1" dirty="0" smtClean="0"/>
                    </a:p>
                  </a:txBody>
                  <a:tcPr/>
                </a:tc>
              </a:tr>
              <a:tr h="1066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Образовательный маршрут</a:t>
                      </a:r>
                      <a:r>
                        <a:rPr lang="ru-RU" b="1" baseline="0" dirty="0" smtClean="0"/>
                        <a:t> по устранению затруднения                      3</a:t>
                      </a:r>
                      <a:endParaRPr lang="ru-RU" b="1" dirty="0" smtClean="0"/>
                    </a:p>
                  </a:txBody>
                  <a:tcPr/>
                </a:tc>
              </a:tr>
              <a:tr h="1066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Образовательный маршрут</a:t>
                      </a:r>
                      <a:r>
                        <a:rPr lang="ru-RU" b="1" baseline="0" dirty="0" smtClean="0"/>
                        <a:t> по устранению затруднения                      4</a:t>
                      </a:r>
                      <a:endParaRPr lang="ru-RU" b="1" dirty="0" smtClean="0"/>
                    </a:p>
                  </a:txBody>
                  <a:tcPr/>
                </a:tc>
              </a:tr>
              <a:tr h="1066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Образовательный маршрут</a:t>
                      </a:r>
                      <a:r>
                        <a:rPr lang="ru-RU" b="1" baseline="0" dirty="0" smtClean="0"/>
                        <a:t> по устранению затруднения                     5</a:t>
                      </a:r>
                      <a:endParaRPr lang="ru-RU" b="1" dirty="0" smtClean="0"/>
                    </a:p>
                  </a:txBody>
                  <a:tcPr/>
                </a:tc>
              </a:tr>
              <a:tr h="1066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Образовательный маршрут</a:t>
                      </a:r>
                      <a:r>
                        <a:rPr lang="ru-RU" b="1" baseline="0" dirty="0" smtClean="0"/>
                        <a:t> по устранению затруднения                      6</a:t>
                      </a:r>
                      <a:endParaRPr lang="ru-RU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3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FA4B9-D902-4E61-AB07-8B2CE468652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751960"/>
              </p:ext>
            </p:extLst>
          </p:nvPr>
        </p:nvGraphicFramePr>
        <p:xfrm>
          <a:off x="251520" y="260648"/>
          <a:ext cx="8640959" cy="6547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474"/>
                <a:gridCol w="1733378"/>
                <a:gridCol w="1745474"/>
                <a:gridCol w="1944214"/>
                <a:gridCol w="1472419"/>
              </a:tblGrid>
              <a:tr h="643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Виды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трудностей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(педагогическая симптоматика</a:t>
                      </a:r>
                      <a:r>
                        <a:rPr lang="ru-RU" sz="1200" b="1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Причины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трудностей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(психологическая симптоматика)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Деятельность 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воспитателя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Деятельность 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педагога-психолога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Деятельность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учителя-логопеда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</a:tr>
              <a:tr h="1286110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Трудности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осуществлении действий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образцу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 заданному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правилу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 сформировано произвольное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внимание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Упражнение «Срисуй». Подвижные игры типа «Летает не летает», «Съедобное несъедобное». Упражнение «Если «да» - хлопай, если «нет» - топай»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Игра «Топ – хлоп».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Упражнение «Делай, что я говорю».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Игра «Зеваки».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Упражнение «Найди ошибку».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Упражнение «Запомни, повтори». Упражнение «Договори слово».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Игровое упражнение «Найди место звука в слове</a:t>
                      </a:r>
                      <a:r>
                        <a:rPr lang="ru-RU" sz="1000" dirty="0" smtClean="0">
                          <a:effectLst/>
                        </a:rPr>
                        <a:t>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</a:tr>
              <a:tr h="4822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Примечание: игры и упражнения направленные на восприятие образца и сопоставление с образцом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3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Задания, направленные на поиск, выделение информации, сравнение объектов по заданным основаниям. Например: с.14 [Маша и Миша изучают окружающий мир], с.50 [В музее с </a:t>
                      </a:r>
                      <a:r>
                        <a:rPr lang="ru-RU" sz="1000" dirty="0" err="1">
                          <a:effectLst/>
                        </a:rPr>
                        <a:t>Кронтильдой</a:t>
                      </a:r>
                      <a:r>
                        <a:rPr lang="ru-RU" sz="1000" dirty="0" smtClean="0">
                          <a:effectLst/>
                        </a:rPr>
                        <a:t>].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8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Слабо развита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способность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произвольно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управлять своим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поведением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Игра «По новым местам».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Игра «Поварята».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Игра «Передай мяч».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Упражнения «Запрещенные числа».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Игровое упражнение «Угадай-ка».  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Упражнение «Назови ласково».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Игра «Кто больше назовет…».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Игровое упражнение «Подчеркни А, зачеркни О».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</a:tr>
              <a:tr h="1286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Рефлексивные техники эмоционального состояния: «Облака настроения», «Паровозик настроения», «Гусеница настроения», «Гора настроения», «Лестница настроения</a:t>
                      </a:r>
                      <a:r>
                        <a:rPr lang="ru-RU" sz="1000" dirty="0" smtClean="0">
                          <a:effectLst/>
                        </a:rPr>
                        <a:t>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8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Примечание: вовлечение в игру, выполнение разных ролей – ведущего, второстепенных. Используются игры с правилами (подвижные, сюжетно-ролевые, режиссерские). Работа в паре. Беседы по правилам поведения в группе («Час можно, час нельзя»).  Введение новых правил, поощрений; заполнение «Уголка  достижения», «Дневника поощрения», «Линейки достижений» и т.д.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690" marR="286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C:\Users\Первый\Pictures\78efc19fa070cd629b33bffd10bc52d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276873"/>
            <a:ext cx="3051745" cy="442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7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тек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</Template>
  <TotalTime>1493</TotalTime>
  <Words>1171</Words>
  <Application>Microsoft Office PowerPoint</Application>
  <PresentationFormat>Экран (4:3)</PresentationFormat>
  <Paragraphs>153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1_Оформление по умолчанию</vt:lpstr>
      <vt:lpstr>Тема Office</vt:lpstr>
      <vt:lpstr>Аптека</vt:lpstr>
      <vt:lpstr>Презентация PowerPoint</vt:lpstr>
      <vt:lpstr>Федеральный закон  «Об образовании в Российской Федерации»  </vt:lpstr>
      <vt:lpstr>Федеральный государственный образовательный стандарт дошкольного образования (ФГОС ДО) </vt:lpstr>
      <vt:lpstr>Федеральный государственный образовательный стандарт дошкольного образования (ФГОС ДО) </vt:lpstr>
      <vt:lpstr>Федеральный государственный образовательный стандарт дошкольного образования (ФГОС ДО) </vt:lpstr>
      <vt:lpstr>Федеральный государственный образовательный стандарт дошкольного образования (ФГОС ДО) </vt:lpstr>
      <vt:lpstr>индивидуальный подход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ГОУ ЦО № 556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prohorova</dc:creator>
  <cp:lastModifiedBy>KDO-3</cp:lastModifiedBy>
  <cp:revision>68</cp:revision>
  <cp:lastPrinted>2014-10-15T21:39:55Z</cp:lastPrinted>
  <dcterms:created xsi:type="dcterms:W3CDTF">2009-12-08T09:07:02Z</dcterms:created>
  <dcterms:modified xsi:type="dcterms:W3CDTF">2014-10-22T09:27:59Z</dcterms:modified>
</cp:coreProperties>
</file>