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notesMasterIdLst>
    <p:notesMasterId r:id="rId8"/>
  </p:notesMasterIdLst>
  <p:handoutMasterIdLst>
    <p:handoutMasterId r:id="rId9"/>
  </p:handoutMasterIdLst>
  <p:sldIdLst>
    <p:sldId id="339" r:id="rId2"/>
    <p:sldId id="328" r:id="rId3"/>
    <p:sldId id="329" r:id="rId4"/>
    <p:sldId id="340" r:id="rId5"/>
    <p:sldId id="341" r:id="rId6"/>
    <p:sldId id="33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96604-B335-4A1A-A02C-06795590A88C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Дорн М.В.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AE33-8E6F-43A3-B00A-85DBC375E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835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25A13-A097-443A-9E01-CB3BE307D3BE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Дорн М.В.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39B5E-D38B-4D97-AA5D-49A3DDD95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2360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5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D9DF-562E-4B58-8FF1-8A295986F240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CF28-1936-4561-9BC4-A5FD78720D36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5937-E427-46F1-99A7-7B70703FFFE9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8C43-8DEA-4E51-BB9F-5E9D439D42DE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417E-7BDE-47A6-940B-6B09796EEAB1}" type="datetime1">
              <a:rPr lang="ru-RU" smtClean="0">
                <a:solidFill>
                  <a:srgbClr val="F4E7ED"/>
                </a:solidFill>
              </a:rPr>
              <a:t>16.04.2014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F4E7ED"/>
                </a:solidFill>
              </a:rPr>
              <a:t>Дорн М.В.</a:t>
            </a:r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8129-FDBA-4EDD-B093-1603E07B455F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9220A-6927-4B12-A1F3-B6949642B8BD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43AC-9261-491E-A8A6-10B645A983A5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E2C-9A4D-4BFA-8568-B40708775D8B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CBEB-9CB6-4F46-B162-21A8ED89A816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5D46-88F0-4565-B07C-97BE35F03842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99A235-9F84-4FEE-B0F9-1D5BF14BE71F}" type="datetime1">
              <a:rPr lang="ru-RU" smtClean="0">
                <a:solidFill>
                  <a:srgbClr val="B13F9A"/>
                </a:solidFill>
              </a:rPr>
              <a:t>16.04.2014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srgbClr val="B13F9A"/>
                </a:solidFill>
              </a:rPr>
              <a:t>Дорн М.В.</a:t>
            </a: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1301006"/>
          </a:xfrm>
        </p:spPr>
        <p:txBody>
          <a:bodyPr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0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ПЛАН МЕРОПРИЯТИЙ («ДОРОЖНАЯ КАРТА»)</a:t>
            </a:r>
            <a:r>
              <a:rPr lang="ru-RU" sz="2000" dirty="0">
                <a:solidFill>
                  <a:srgbClr val="7030A0"/>
                </a:solidFill>
                <a:effectLst/>
              </a:rPr>
              <a:t/>
            </a:r>
            <a:br>
              <a:rPr lang="ru-RU" sz="2000" dirty="0">
                <a:solidFill>
                  <a:srgbClr val="7030A0"/>
                </a:solidFill>
                <a:effectLst/>
              </a:rPr>
            </a:br>
            <a:r>
              <a:rPr lang="ru-RU" sz="20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«ВВЕДЕНИЕ ФЕДЕРАЛЬНОГО ГОСУДАРСТВЕННОГО ОБРАЗОВАТЕЛЬНОГО СТАНДАРТА</a:t>
            </a:r>
            <a:r>
              <a:rPr lang="ru-RU" sz="2000" dirty="0">
                <a:solidFill>
                  <a:srgbClr val="7030A0"/>
                </a:solidFill>
                <a:effectLst/>
              </a:rPr>
              <a:t/>
            </a:r>
            <a:br>
              <a:rPr lang="ru-RU" sz="2000" dirty="0">
                <a:solidFill>
                  <a:srgbClr val="7030A0"/>
                </a:solidFill>
                <a:effectLst/>
              </a:rPr>
            </a:br>
            <a:r>
              <a:rPr lang="ru-RU" sz="2000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 ДОШКОЛЬНОГО ОБРАЗОВАНИЯ»</a:t>
            </a:r>
            <a:endParaRPr lang="ru-RU" sz="2000" dirty="0">
              <a:solidFill>
                <a:srgbClr val="7030A0"/>
              </a:solidFill>
              <a:effectLst/>
            </a:endParaRPr>
          </a:p>
        </p:txBody>
      </p:sp>
      <p:pic>
        <p:nvPicPr>
          <p:cNvPr id="1026" name="Picture 2" descr="дитя, счастье, радость, улыбка, ребенок, Настро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06489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78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/>
                <a:ea typeface="Batang"/>
              </a:rPr>
              <a:t> План мероприятий («дорожная карта») «Введение Федерального государственного образовательного стандарта дошкольного образования» реализуется по следующим направлениям: </a:t>
            </a:r>
            <a:endParaRPr lang="ru-RU" sz="2800" b="1" dirty="0" smtClean="0">
              <a:solidFill>
                <a:srgbClr val="7030A0"/>
              </a:solidFill>
              <a:latin typeface="Times New Roman"/>
              <a:ea typeface="Batang"/>
            </a:endParaRPr>
          </a:p>
          <a:p>
            <a:pPr marL="228600" algn="ctr">
              <a:spcAft>
                <a:spcPts val="0"/>
              </a:spcAft>
            </a:pPr>
            <a:endParaRPr lang="ru-RU" sz="2800" b="1" dirty="0">
              <a:solidFill>
                <a:srgbClr val="7030A0"/>
              </a:solidFill>
              <a:latin typeface="Times New Roman"/>
              <a:ea typeface="Batang"/>
            </a:endParaRPr>
          </a:p>
          <a:p>
            <a:pPr marL="228600" algn="just"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/>
                <a:ea typeface="Batang"/>
              </a:rPr>
              <a:t>1.	Нормативно-правовое и организационное обеспечение введения ФГОС ДО.</a:t>
            </a:r>
          </a:p>
          <a:p>
            <a:pPr marL="228600" algn="just"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/>
                <a:ea typeface="Batang"/>
              </a:rPr>
              <a:t>2.	Кадровое и методическое обеспечение введения ФГОС ДО.</a:t>
            </a:r>
          </a:p>
          <a:p>
            <a:pPr marL="228600" algn="just"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/>
                <a:ea typeface="Batang"/>
              </a:rPr>
              <a:t>3.	Финансово-экономическое и материально-техническое обеспечение введения ФГОС ДО.</a:t>
            </a:r>
          </a:p>
          <a:p>
            <a:pPr marL="228600" algn="just"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/>
                <a:ea typeface="Batang"/>
              </a:rPr>
              <a:t>4.	Информационное обеспечение введения ФГОС ДО.</a:t>
            </a:r>
          </a:p>
        </p:txBody>
      </p:sp>
    </p:spTree>
    <p:extLst>
      <p:ext uri="{BB962C8B-B14F-4D97-AF65-F5344CB8AC3E}">
        <p14:creationId xmlns:p14="http://schemas.microsoft.com/office/powerpoint/2010/main" val="356958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29932"/>
              </p:ext>
            </p:extLst>
          </p:nvPr>
        </p:nvGraphicFramePr>
        <p:xfrm>
          <a:off x="107504" y="767795"/>
          <a:ext cx="8928992" cy="5469761"/>
        </p:xfrm>
        <a:graphic>
          <a:graphicData uri="http://schemas.openxmlformats.org/drawingml/2006/table">
            <a:tbl>
              <a:tblPr firstRow="1" firstCol="1" bandRow="1"/>
              <a:tblGrid>
                <a:gridCol w="432048"/>
                <a:gridCol w="2664296"/>
                <a:gridCol w="864096"/>
                <a:gridCol w="2016224"/>
                <a:gridCol w="2952328"/>
              </a:tblGrid>
              <a:tr h="1124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Ожидаемые результаты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Региональный уровень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29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Институциональный уровень (уровень образовательной организации (ОО))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2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Нормативно-правовое и организационное обеспечение введения ФГОС ДО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531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рабочих групп  и определение опорных площадок в городе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введению Федерального государственного образовательного стандарта дошкольного образования (ФГОС ДО).</a:t>
                      </a: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региональной инициативной рабочей группы по введению ФГОС ДО.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опорных площадок в городе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введению ФГОС ДО.</a:t>
                      </a: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Предложения по формированию региональной инициативной рабочей группы опорных площадок в городе Москве по введению ФГОС ДО по введению ФГОС ДО.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8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нормативно-правовых актов, регламентирующих переход на ФГОС ДО.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нормативно-правовых актов, регламентирующих переход на ФГОС ДО.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приказов, локальных актов ОО, регламентирующих переход на ФГОС ДО.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Внесение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изменений и дополнений в документы, регламентирующих деятельность ОО.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Приведение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должностных инструкций работников ОО в соответствие с требованиями ФГОС ДО.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основного направления развития ОО в соответствии с требованиями ФГОС ДО.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Внесение изменений в программу развития ОО.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51" marR="26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9131"/>
            <a:ext cx="903649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МЕРОПРИЯТИЙ («ДОРОЖНАЯ КАРТА»)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«ВВЕДЕНИЕ ФЕДЕРАЛЬНОГО ГОСУДАРСТВЕННОГО ОБРАЗОВАТЕЛЬНОГО СТАНДАРТА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ОБРАЗОВАНИЯ»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1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720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Нормативно-правовые 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документы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Федеральный закон от 29.12.2012 №273-ФЗ «Об образовании в Российской Федерации».</a:t>
            </a:r>
            <a:endParaRPr lang="ru-RU" sz="1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Федеральный государственный образовательный стандарт дошкольного образования. Приказ </a:t>
            </a:r>
            <a:r>
              <a:rPr lang="ru-RU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Минобрнауки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России от 17.10.2013 №1155.</a:t>
            </a:r>
            <a:endParaRPr lang="ru-RU" sz="1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Приказ Министерства здравоохранения и социального развития Российской Федерации от 26.08.2010 №761н «Об утверждении Единого квалификационного справочника должностей руководителей, специалистов и служащих» Раздел «Квалификационные характеристики должностей работников образования».</a:t>
            </a:r>
            <a:endParaRPr lang="ru-RU" sz="1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Постановление Главного государственного санитарного врача Российской Федерации от 15.05.2013 №26 г. Москва «Об утверждении СанПиН 2.4.1.3049-13 «Санитарно-эпидемиологические требования к устройству, содержанию и организации режима работы дошкольных образовательных организаций».</a:t>
            </a:r>
            <a:endParaRPr lang="ru-RU" sz="1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Приказ Министерства образования и науки Российской Федерации (</a:t>
            </a:r>
            <a:r>
              <a:rPr lang="ru-RU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Минобрнауки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России) от 30.08.2013 №1014 г. Москва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  <a:endParaRPr lang="ru-RU" sz="1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Методические рекомендации по реализации полномочий органов государственной власти субъектов Российской Федерации по финансовому обеспечению оказания государственных и муниципальных услуг в сфере дошкольного образования. Письмо Министерства образования и науки РФ от 01.10. 2013 №08-1408.</a:t>
            </a:r>
            <a:endParaRPr lang="ru-RU" sz="14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070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76418"/>
              </p:ext>
            </p:extLst>
          </p:nvPr>
        </p:nvGraphicFramePr>
        <p:xfrm>
          <a:off x="107505" y="1024573"/>
          <a:ext cx="8804448" cy="40199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574"/>
                <a:gridCol w="2459644"/>
                <a:gridCol w="933588"/>
                <a:gridCol w="1187332"/>
                <a:gridCol w="2037734"/>
                <a:gridCol w="1866576"/>
              </a:tblGrid>
              <a:tr h="1036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 и содержание мероприятия 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 исполнения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Ответственный исполнитель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Ожидаемый результат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Подтверждение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1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51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Нормативно-правовое и организационное обеспечение введения ФГОС ДО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0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приказов, локальных актов, регламентирующих переход на ФГОС ДО, доведение нормативных документов до сведения всех заинтересованных лиц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приказов, локальных актов ОО, регламентирующих переход на ФГОС ДО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Протокол заседания органа государственно-общественного управления ОО, на котором принято решение, заверенный (согласованный) учредителем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978" marR="46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8910"/>
            <a:ext cx="89289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мероприятий образовательной организации,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реализующей образовательные программы дошкольного образования по введению ФГОС ДО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68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B13F9A"/>
                </a:solidFill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3600" b="1" dirty="0" smtClean="0">
                <a:solidFill>
                  <a:srgbClr val="B13F9A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3600" b="1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560840" cy="518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07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349</TotalTime>
  <Words>257</Words>
  <Application>Microsoft Office PowerPoint</Application>
  <PresentationFormat>Экран (4:3)</PresentationFormat>
  <Paragraphs>74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ПЛАН МЕРОПРИЯТИЙ («ДОРОЖНАЯ КАРТА»)  «ВВЕДЕНИЕ ФЕДЕРАЛЬНОГО ГОСУДАРСТВЕННОГО ОБРАЗОВАТЕЛЬНОГО СТАНДАРТА  ДОШКОЛЬНОГО ОБРАЗОВАНИЯ»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35</cp:revision>
  <dcterms:created xsi:type="dcterms:W3CDTF">2014-04-09T18:25:35Z</dcterms:created>
  <dcterms:modified xsi:type="dcterms:W3CDTF">2014-04-15T20:54:46Z</dcterms:modified>
</cp:coreProperties>
</file>